
<file path=[Content_Types].xml><?xml version="1.0" encoding="utf-8"?>
<Types xmlns="http://schemas.openxmlformats.org/package/2006/content-types"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8" r:id="rId3"/>
    <p:sldId id="261" r:id="rId4"/>
    <p:sldId id="259" r:id="rId5"/>
    <p:sldId id="260" r:id="rId6"/>
    <p:sldId id="268" r:id="rId7"/>
    <p:sldId id="264" r:id="rId8"/>
    <p:sldId id="284" r:id="rId9"/>
    <p:sldId id="308" r:id="rId10"/>
    <p:sldId id="287" r:id="rId11"/>
    <p:sldId id="286" r:id="rId12"/>
    <p:sldId id="267" r:id="rId13"/>
    <p:sldId id="269" r:id="rId14"/>
    <p:sldId id="288" r:id="rId15"/>
    <p:sldId id="292" r:id="rId16"/>
    <p:sldId id="293" r:id="rId17"/>
    <p:sldId id="295" r:id="rId18"/>
    <p:sldId id="297" r:id="rId19"/>
    <p:sldId id="298" r:id="rId20"/>
    <p:sldId id="271" r:id="rId21"/>
    <p:sldId id="273" r:id="rId22"/>
    <p:sldId id="302" r:id="rId23"/>
    <p:sldId id="299" r:id="rId24"/>
    <p:sldId id="306" r:id="rId25"/>
    <p:sldId id="309" r:id="rId26"/>
    <p:sldId id="266" r:id="rId27"/>
    <p:sldId id="277" r:id="rId28"/>
    <p:sldId id="278" r:id="rId29"/>
    <p:sldId id="307" r:id="rId30"/>
    <p:sldId id="280" r:id="rId31"/>
    <p:sldId id="281" r:id="rId32"/>
    <p:sldId id="304" r:id="rId33"/>
    <p:sldId id="303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00" r:id="rId42"/>
    <p:sldId id="283" r:id="rId43"/>
    <p:sldId id="301" r:id="rId44"/>
    <p:sldId id="318" r:id="rId45"/>
    <p:sldId id="305" r:id="rId46"/>
  </p:sldIdLst>
  <p:sldSz cx="12192000" cy="6858000"/>
  <p:notesSz cx="7102475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B694"/>
    <a:srgbClr val="F05268"/>
    <a:srgbClr val="FBE15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7" autoAdjust="0"/>
    <p:restoredTop sz="82800" autoAdjust="0"/>
  </p:normalViewPr>
  <p:slideViewPr>
    <p:cSldViewPr snapToGrid="0">
      <p:cViewPr varScale="1">
        <p:scale>
          <a:sx n="135" d="100"/>
          <a:sy n="135" d="100"/>
        </p:scale>
        <p:origin x="520" y="-2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34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laus" userId="bbd3af97-61af-4c82-be79-10e0cf6a7bb4" providerId="ADAL" clId="{B0D5AEDA-C90B-46C9-BB3D-3B9F447630EA}"/>
    <pc:docChg chg="undo custSel modSld">
      <pc:chgData name="Klaus" userId="bbd3af97-61af-4c82-be79-10e0cf6a7bb4" providerId="ADAL" clId="{B0D5AEDA-C90B-46C9-BB3D-3B9F447630EA}" dt="2024-02-06T09:07:59.198" v="12" actId="167"/>
      <pc:docMkLst>
        <pc:docMk/>
      </pc:docMkLst>
      <pc:sldChg chg="addSp delSp modSp mod addAnim delAnim modAnim">
        <pc:chgData name="Klaus" userId="bbd3af97-61af-4c82-be79-10e0cf6a7bb4" providerId="ADAL" clId="{B0D5AEDA-C90B-46C9-BB3D-3B9F447630EA}" dt="2024-02-06T09:06:14.204" v="5" actId="1076"/>
        <pc:sldMkLst>
          <pc:docMk/>
          <pc:sldMk cId="3348500256" sldId="259"/>
        </pc:sldMkLst>
        <pc:picChg chg="add del">
          <ac:chgData name="Klaus" userId="bbd3af97-61af-4c82-be79-10e0cf6a7bb4" providerId="ADAL" clId="{B0D5AEDA-C90B-46C9-BB3D-3B9F447630EA}" dt="2024-02-06T09:06:00.423" v="3" actId="478"/>
          <ac:picMkLst>
            <pc:docMk/>
            <pc:sldMk cId="3348500256" sldId="259"/>
            <ac:picMk id="3" creationId="{BC10995F-E81C-431A-B9B9-462B3723BF4B}"/>
          </ac:picMkLst>
        </pc:picChg>
        <pc:picChg chg="add mod">
          <ac:chgData name="Klaus" userId="bbd3af97-61af-4c82-be79-10e0cf6a7bb4" providerId="ADAL" clId="{B0D5AEDA-C90B-46C9-BB3D-3B9F447630EA}" dt="2024-02-06T09:06:14.204" v="5" actId="1076"/>
          <ac:picMkLst>
            <pc:docMk/>
            <pc:sldMk cId="3348500256" sldId="259"/>
            <ac:picMk id="5" creationId="{0B5E918D-6621-487A-9742-A22019B8A63D}"/>
          </ac:picMkLst>
        </pc:picChg>
      </pc:sldChg>
      <pc:sldChg chg="addSp delSp modSp mod delAnim modAnim">
        <pc:chgData name="Klaus" userId="bbd3af97-61af-4c82-be79-10e0cf6a7bb4" providerId="ADAL" clId="{B0D5AEDA-C90B-46C9-BB3D-3B9F447630EA}" dt="2024-02-06T09:07:59.198" v="12" actId="167"/>
        <pc:sldMkLst>
          <pc:docMk/>
          <pc:sldMk cId="2381246160" sldId="260"/>
        </pc:sldMkLst>
        <pc:spChg chg="ord">
          <ac:chgData name="Klaus" userId="bbd3af97-61af-4c82-be79-10e0cf6a7bb4" providerId="ADAL" clId="{B0D5AEDA-C90B-46C9-BB3D-3B9F447630EA}" dt="2024-02-06T09:07:59.198" v="12" actId="167"/>
          <ac:spMkLst>
            <pc:docMk/>
            <pc:sldMk cId="2381246160" sldId="260"/>
            <ac:spMk id="2" creationId="{FD77F787-44CE-467A-969C-04AD0826B2F5}"/>
          </ac:spMkLst>
        </pc:spChg>
        <pc:spChg chg="mod">
          <ac:chgData name="Klaus" userId="bbd3af97-61af-4c82-be79-10e0cf6a7bb4" providerId="ADAL" clId="{B0D5AEDA-C90B-46C9-BB3D-3B9F447630EA}" dt="2024-02-06T09:07:48.375" v="11" actId="14100"/>
          <ac:spMkLst>
            <pc:docMk/>
            <pc:sldMk cId="2381246160" sldId="260"/>
            <ac:spMk id="4" creationId="{055DDDC9-60C5-408D-A067-2BCDD3A34B0B}"/>
          </ac:spMkLst>
        </pc:spChg>
        <pc:picChg chg="del">
          <ac:chgData name="Klaus" userId="bbd3af97-61af-4c82-be79-10e0cf6a7bb4" providerId="ADAL" clId="{B0D5AEDA-C90B-46C9-BB3D-3B9F447630EA}" dt="2024-02-06T09:06:31.225" v="6" actId="478"/>
          <ac:picMkLst>
            <pc:docMk/>
            <pc:sldMk cId="2381246160" sldId="260"/>
            <ac:picMk id="3" creationId="{26D1BF41-4621-445E-AE22-6137A602CEBF}"/>
          </ac:picMkLst>
        </pc:picChg>
        <pc:picChg chg="add mod ord">
          <ac:chgData name="Klaus" userId="bbd3af97-61af-4c82-be79-10e0cf6a7bb4" providerId="ADAL" clId="{B0D5AEDA-C90B-46C9-BB3D-3B9F447630EA}" dt="2024-02-06T09:07:41.721" v="10" actId="167"/>
          <ac:picMkLst>
            <pc:docMk/>
            <pc:sldMk cId="2381246160" sldId="260"/>
            <ac:picMk id="5" creationId="{CE77D075-9808-43C3-9E1E-B5C5E00F15E5}"/>
          </ac:picMkLst>
        </pc:picChg>
      </pc:sldChg>
      <pc:sldChg chg="addSp modSp">
        <pc:chgData name="Klaus" userId="bbd3af97-61af-4c82-be79-10e0cf6a7bb4" providerId="ADAL" clId="{B0D5AEDA-C90B-46C9-BB3D-3B9F447630EA}" dt="2024-02-06T07:53:13.141" v="0"/>
        <pc:sldMkLst>
          <pc:docMk/>
          <pc:sldMk cId="1340328995" sldId="305"/>
        </pc:sldMkLst>
        <pc:spChg chg="add mod">
          <ac:chgData name="Klaus" userId="bbd3af97-61af-4c82-be79-10e0cf6a7bb4" providerId="ADAL" clId="{B0D5AEDA-C90B-46C9-BB3D-3B9F447630EA}" dt="2024-02-06T07:53:13.141" v="0"/>
          <ac:spMkLst>
            <pc:docMk/>
            <pc:sldMk cId="1340328995" sldId="305"/>
            <ac:spMk id="11" creationId="{5486EA52-ECD9-455F-BE47-231B88619C9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02316-A3A9-40CE-8399-988D8D269502}" type="datetimeFigureOut">
              <a:rPr lang="de-AT" smtClean="0"/>
              <a:t>06.02.2024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2725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31D18-B53C-4622-9947-A3FBDDB0C9B1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711709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89DEF-C035-41A2-9AFE-A6026D4C04BE}" type="datetimeFigureOut">
              <a:rPr lang="de-AT" smtClean="0"/>
              <a:t>06.02.2024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2725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2A079-E7F8-4A78-8EEA-DD00A8D5DE37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37244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7071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9b63aab0f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9b63aab0f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AT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dirty="0"/>
              <a:t>I </a:t>
            </a:r>
            <a:r>
              <a:rPr lang="de-AT" dirty="0" err="1"/>
              <a:t>dont</a:t>
            </a:r>
            <a:r>
              <a:rPr lang="de-AT" dirty="0"/>
              <a:t> like </a:t>
            </a:r>
            <a:r>
              <a:rPr lang="de-AT" dirty="0" err="1"/>
              <a:t>notebooks</a:t>
            </a:r>
            <a:r>
              <a:rPr lang="de-AT" dirty="0"/>
              <a:t>. 140 </a:t>
            </a:r>
            <a:r>
              <a:rPr lang="de-AT" dirty="0" err="1"/>
              <a:t>slides</a:t>
            </a:r>
            <a:r>
              <a:rPr lang="de-AT" dirty="0"/>
              <a:t> </a:t>
            </a:r>
            <a:r>
              <a:rPr lang="de-AT" dirty="0" err="1"/>
              <a:t>full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memes</a:t>
            </a:r>
            <a:r>
              <a:rPr lang="de-AT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dirty="0"/>
              <a:t>	https://docs.google.com/presentation/d/1n2RlMdmv1p25Xy5thJUhkKGvjtV-dkAIsUXP-AL4ffI/edit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dirty="0"/>
              <a:t>Also </a:t>
            </a:r>
            <a:r>
              <a:rPr lang="de-AT" dirty="0" err="1"/>
              <a:t>reported</a:t>
            </a:r>
            <a:r>
              <a:rPr lang="de-AT" dirty="0"/>
              <a:t> </a:t>
            </a:r>
            <a:r>
              <a:rPr lang="de-AT" dirty="0" err="1"/>
              <a:t>by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users</a:t>
            </a:r>
            <a:r>
              <a:rPr lang="de-AT" dirty="0"/>
              <a:t>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inteviewed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evaluation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114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4A417FF-0B67-47DA-9F87-BFA04F405E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the analyses can not be feasibly tracked with notebooks by themselves, our first is to track the provenance of notebooks</a:t>
            </a:r>
            <a:endParaRPr lang="en-AT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What? When?</a:t>
            </a:r>
          </a:p>
          <a:p>
            <a:r>
              <a:rPr lang="en-US" dirty="0"/>
              <a:t>Notebook: Cells: Input &amp; Output</a:t>
            </a:r>
          </a:p>
          <a:p>
            <a:r>
              <a:rPr lang="en-US" dirty="0"/>
              <a:t>Meta Data:</a:t>
            </a:r>
          </a:p>
          <a:p>
            <a:r>
              <a:rPr lang="en-US" dirty="0"/>
              <a:t>	Who?</a:t>
            </a:r>
          </a:p>
          <a:p>
            <a:r>
              <a:rPr lang="en-US" dirty="0"/>
              <a:t>	Which Cell?</a:t>
            </a:r>
          </a:p>
          <a:p>
            <a:r>
              <a:rPr lang="en-US" dirty="0"/>
              <a:t>	Type of change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24500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</a:t>
            </a:r>
            <a:r>
              <a:rPr lang="en-US"/>
              <a:t>1 </a:t>
            </a:r>
            <a:r>
              <a:rPr lang="en-US">
                <a:sym typeface="Wingdings" panose="05000000000000000000" pitchFamily="2" charset="2"/>
              </a:rPr>
              <a:t>⇨ </a:t>
            </a:r>
            <a:r>
              <a:rPr lang="en-US" dirty="0">
                <a:sym typeface="Wingdings" panose="05000000000000000000" pitchFamily="2" charset="2"/>
              </a:rPr>
              <a:t>detailed diff</a:t>
            </a:r>
          </a:p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25586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</a:t>
            </a:r>
            <a:r>
              <a:rPr lang="en-US"/>
              <a:t>1 </a:t>
            </a:r>
            <a:r>
              <a:rPr lang="en-US">
                <a:sym typeface="Wingdings" panose="05000000000000000000" pitchFamily="2" charset="2"/>
              </a:rPr>
              <a:t>⇨ </a:t>
            </a:r>
            <a:r>
              <a:rPr lang="en-US" dirty="0">
                <a:sym typeface="Wingdings" panose="05000000000000000000" pitchFamily="2" charset="2"/>
              </a:rPr>
              <a:t>detailed diff</a:t>
            </a:r>
          </a:p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250918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</a:t>
            </a:r>
            <a:r>
              <a:rPr lang="en-US"/>
              <a:t>1 </a:t>
            </a:r>
            <a:r>
              <a:rPr lang="en-US">
                <a:sym typeface="Wingdings" panose="05000000000000000000" pitchFamily="2" charset="2"/>
              </a:rPr>
              <a:t>⇨ </a:t>
            </a:r>
            <a:r>
              <a:rPr lang="en-US" dirty="0">
                <a:sym typeface="Wingdings" panose="05000000000000000000" pitchFamily="2" charset="2"/>
              </a:rPr>
              <a:t>detailed diff</a:t>
            </a:r>
          </a:p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356000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</a:t>
            </a:r>
            <a:r>
              <a:rPr lang="en-US"/>
              <a:t>1 </a:t>
            </a:r>
            <a:r>
              <a:rPr lang="en-US">
                <a:sym typeface="Wingdings" panose="05000000000000000000" pitchFamily="2" charset="2"/>
              </a:rPr>
              <a:t>⇨ </a:t>
            </a:r>
            <a:r>
              <a:rPr lang="en-US" dirty="0">
                <a:sym typeface="Wingdings" panose="05000000000000000000" pitchFamily="2" charset="2"/>
              </a:rPr>
              <a:t>detailed diff</a:t>
            </a:r>
          </a:p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86109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</a:t>
            </a:r>
            <a:r>
              <a:rPr lang="en-US"/>
              <a:t>1 </a:t>
            </a:r>
            <a:r>
              <a:rPr lang="en-US">
                <a:sym typeface="Wingdings" panose="05000000000000000000" pitchFamily="2" charset="2"/>
              </a:rPr>
              <a:t>⇨ </a:t>
            </a:r>
            <a:r>
              <a:rPr lang="en-US" dirty="0">
                <a:sym typeface="Wingdings" panose="05000000000000000000" pitchFamily="2" charset="2"/>
              </a:rPr>
              <a:t>detailed diff</a:t>
            </a:r>
          </a:p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998182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</a:t>
            </a:r>
            <a:r>
              <a:rPr lang="en-US"/>
              <a:t>1 </a:t>
            </a:r>
            <a:r>
              <a:rPr lang="en-US">
                <a:sym typeface="Wingdings" panose="05000000000000000000" pitchFamily="2" charset="2"/>
              </a:rPr>
              <a:t>⇨ </a:t>
            </a:r>
            <a:r>
              <a:rPr lang="en-US" dirty="0">
                <a:sym typeface="Wingdings" panose="05000000000000000000" pitchFamily="2" charset="2"/>
              </a:rPr>
              <a:t>detailed diff</a:t>
            </a:r>
          </a:p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837572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21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245002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23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263331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25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72599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a2f7776f5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2a2f7776f5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27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830674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Myer’s diff algo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28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865580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Myer’s diff algo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29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095903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Details in the paper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32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59727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Greyscale Transformation</a:t>
            </a:r>
          </a:p>
          <a:p>
            <a:r>
              <a:rPr lang="en-US" dirty="0"/>
              <a:t>Subtraction</a:t>
            </a:r>
          </a:p>
          <a:p>
            <a:r>
              <a:rPr lang="en-US" dirty="0"/>
              <a:t>Thresholding</a:t>
            </a:r>
          </a:p>
          <a:p>
            <a:r>
              <a:rPr lang="en-US" dirty="0"/>
              <a:t>Dilationx2</a:t>
            </a:r>
          </a:p>
          <a:p>
            <a:r>
              <a:rPr lang="en-US" dirty="0"/>
              <a:t>Erosionx1</a:t>
            </a:r>
          </a:p>
          <a:p>
            <a:r>
              <a:rPr lang="en-US" dirty="0"/>
              <a:t>Colored Masks on Original Image in greyscale to highlight the changes</a:t>
            </a:r>
          </a:p>
          <a:p>
            <a:r>
              <a:rPr lang="en-US" dirty="0"/>
              <a:t>Pixel </a:t>
            </a:r>
            <a:r>
              <a:rPr lang="en-US" dirty="0" err="1"/>
              <a:t>similartiy</a:t>
            </a:r>
            <a:endParaRPr lang="en-US" dirty="0"/>
          </a:p>
          <a:p>
            <a:r>
              <a:rPr lang="en-US" dirty="0"/>
              <a:t>Unified/Side-By-side based on similarity</a:t>
            </a:r>
          </a:p>
          <a:p>
            <a:r>
              <a:rPr lang="en-US" dirty="0"/>
              <a:t>Highlighting based on similarity</a:t>
            </a:r>
          </a:p>
          <a:p>
            <a:r>
              <a:rPr lang="en-US" dirty="0"/>
              <a:t>See paper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33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649756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Greyscale Transformation</a:t>
            </a:r>
          </a:p>
          <a:p>
            <a:r>
              <a:rPr lang="en-US" dirty="0"/>
              <a:t>Subtraction</a:t>
            </a:r>
          </a:p>
          <a:p>
            <a:r>
              <a:rPr lang="en-US" dirty="0"/>
              <a:t>Thresholding</a:t>
            </a:r>
          </a:p>
          <a:p>
            <a:r>
              <a:rPr lang="en-US" dirty="0"/>
              <a:t>Dilationx2</a:t>
            </a:r>
          </a:p>
          <a:p>
            <a:r>
              <a:rPr lang="en-US" dirty="0"/>
              <a:t>Erosionx1</a:t>
            </a:r>
          </a:p>
          <a:p>
            <a:r>
              <a:rPr lang="en-US" dirty="0"/>
              <a:t>Colored Masks on Original Image in greyscale to highlight the changes</a:t>
            </a:r>
          </a:p>
          <a:p>
            <a:r>
              <a:rPr lang="en-US" dirty="0"/>
              <a:t>Pixel </a:t>
            </a:r>
            <a:r>
              <a:rPr lang="en-US" dirty="0" err="1"/>
              <a:t>similartiy</a:t>
            </a:r>
            <a:endParaRPr lang="en-US" dirty="0"/>
          </a:p>
          <a:p>
            <a:r>
              <a:rPr lang="en-US" dirty="0"/>
              <a:t>Unified/Side-By-side based on similarity</a:t>
            </a:r>
          </a:p>
          <a:p>
            <a:r>
              <a:rPr lang="en-US" dirty="0"/>
              <a:t>Highlighting based on similarity</a:t>
            </a:r>
          </a:p>
          <a:p>
            <a:r>
              <a:rPr lang="en-US" dirty="0"/>
              <a:t>See paper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34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64511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 different cells + output</a:t>
            </a:r>
          </a:p>
          <a:p>
            <a:r>
              <a:rPr lang="en-US" dirty="0"/>
              <a:t>	great for documentation: We use annotated notebooks for teaching to explain an analysis</a:t>
            </a:r>
          </a:p>
          <a:p>
            <a:endParaRPr lang="en-US" dirty="0"/>
          </a:p>
          <a:p>
            <a:r>
              <a:rPr lang="en-US" dirty="0"/>
              <a:t>but, especially during exploratory analysis there are many issues as, as analysts often start with a vague understanding of their resources and goals which leads to poor coding (and documentation) practices.</a:t>
            </a:r>
          </a:p>
          <a:p>
            <a:endParaRPr lang="en-US" dirty="0"/>
          </a:p>
          <a:p>
            <a:r>
              <a:rPr lang="en-US" dirty="0"/>
              <a:t>Let me demonstrate that with a simple example: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Typical EDA in Notebooks with use case 1</a:t>
            </a:r>
          </a:p>
          <a:p>
            <a:pPr lvl="1"/>
            <a:r>
              <a:rPr lang="en-US" dirty="0"/>
              <a:t>	execute, change, execute, loop</a:t>
            </a:r>
          </a:p>
          <a:p>
            <a:pPr lvl="1"/>
            <a:r>
              <a:rPr lang="en-US" dirty="0"/>
              <a:t>	cant see the difference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687199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Greyscale Transformation</a:t>
            </a:r>
          </a:p>
          <a:p>
            <a:r>
              <a:rPr lang="en-US" dirty="0"/>
              <a:t>Subtraction</a:t>
            </a:r>
          </a:p>
          <a:p>
            <a:r>
              <a:rPr lang="en-US" dirty="0"/>
              <a:t>Thresholding</a:t>
            </a:r>
          </a:p>
          <a:p>
            <a:r>
              <a:rPr lang="en-US" dirty="0"/>
              <a:t>Dilationx2</a:t>
            </a:r>
          </a:p>
          <a:p>
            <a:r>
              <a:rPr lang="en-US" dirty="0"/>
              <a:t>Erosionx1</a:t>
            </a:r>
          </a:p>
          <a:p>
            <a:r>
              <a:rPr lang="en-US" dirty="0"/>
              <a:t>Colored Masks on Original Image in greyscale to highlight the changes</a:t>
            </a:r>
          </a:p>
          <a:p>
            <a:r>
              <a:rPr lang="en-US" dirty="0"/>
              <a:t>Pixel </a:t>
            </a:r>
            <a:r>
              <a:rPr lang="en-US" dirty="0" err="1"/>
              <a:t>similartiy</a:t>
            </a:r>
            <a:endParaRPr lang="en-US" dirty="0"/>
          </a:p>
          <a:p>
            <a:r>
              <a:rPr lang="en-US" dirty="0"/>
              <a:t>Unified/Side-By-side based on similarity</a:t>
            </a:r>
          </a:p>
          <a:p>
            <a:r>
              <a:rPr lang="en-US" dirty="0"/>
              <a:t>Highlighting based on similarity</a:t>
            </a:r>
          </a:p>
          <a:p>
            <a:r>
              <a:rPr lang="en-US" dirty="0"/>
              <a:t>See paper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35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915355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Greyscale Transformation</a:t>
            </a:r>
          </a:p>
          <a:p>
            <a:r>
              <a:rPr lang="en-US" dirty="0"/>
              <a:t>Subtraction</a:t>
            </a:r>
          </a:p>
          <a:p>
            <a:r>
              <a:rPr lang="en-US" dirty="0"/>
              <a:t>Thresholding</a:t>
            </a:r>
          </a:p>
          <a:p>
            <a:r>
              <a:rPr lang="en-US" dirty="0"/>
              <a:t>Dilationx2</a:t>
            </a:r>
          </a:p>
          <a:p>
            <a:r>
              <a:rPr lang="en-US" dirty="0"/>
              <a:t>Erosionx1</a:t>
            </a:r>
          </a:p>
          <a:p>
            <a:r>
              <a:rPr lang="en-US" dirty="0"/>
              <a:t>Colored Masks on Original Image in greyscale to highlight the changes</a:t>
            </a:r>
          </a:p>
          <a:p>
            <a:r>
              <a:rPr lang="en-US" dirty="0"/>
              <a:t>Pixel </a:t>
            </a:r>
            <a:r>
              <a:rPr lang="en-US" dirty="0" err="1"/>
              <a:t>similartiy</a:t>
            </a:r>
            <a:endParaRPr lang="en-US" dirty="0"/>
          </a:p>
          <a:p>
            <a:r>
              <a:rPr lang="en-US" dirty="0"/>
              <a:t>Unified/Side-By-side based on similarity</a:t>
            </a:r>
          </a:p>
          <a:p>
            <a:r>
              <a:rPr lang="en-US" dirty="0"/>
              <a:t>Highlighting based on similarity</a:t>
            </a:r>
          </a:p>
          <a:p>
            <a:r>
              <a:rPr lang="en-US" dirty="0"/>
              <a:t>See paper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36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437414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Greyscale Transformation</a:t>
            </a:r>
          </a:p>
          <a:p>
            <a:r>
              <a:rPr lang="en-US" dirty="0"/>
              <a:t>Subtraction</a:t>
            </a:r>
          </a:p>
          <a:p>
            <a:r>
              <a:rPr lang="en-US" dirty="0"/>
              <a:t>Thresholding</a:t>
            </a:r>
          </a:p>
          <a:p>
            <a:r>
              <a:rPr lang="en-US" dirty="0"/>
              <a:t>Dilationx2</a:t>
            </a:r>
          </a:p>
          <a:p>
            <a:r>
              <a:rPr lang="en-US" dirty="0"/>
              <a:t>Erosionx1</a:t>
            </a:r>
          </a:p>
          <a:p>
            <a:r>
              <a:rPr lang="en-US" dirty="0"/>
              <a:t>Colored Masks on Original Image in greyscale to highlight the changes</a:t>
            </a:r>
          </a:p>
          <a:p>
            <a:r>
              <a:rPr lang="en-US" dirty="0"/>
              <a:t>Pixel </a:t>
            </a:r>
            <a:r>
              <a:rPr lang="en-US" dirty="0" err="1"/>
              <a:t>similartiy</a:t>
            </a:r>
            <a:endParaRPr lang="en-US" dirty="0"/>
          </a:p>
          <a:p>
            <a:r>
              <a:rPr lang="en-US" dirty="0"/>
              <a:t>Unified/Side-By-side based on similarity</a:t>
            </a:r>
          </a:p>
          <a:p>
            <a:r>
              <a:rPr lang="en-US" dirty="0"/>
              <a:t>Highlighting based on similarity</a:t>
            </a:r>
          </a:p>
          <a:p>
            <a:r>
              <a:rPr lang="en-US" dirty="0"/>
              <a:t>See paper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37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717286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Greyscale Transformation</a:t>
            </a:r>
          </a:p>
          <a:p>
            <a:r>
              <a:rPr lang="en-US" dirty="0"/>
              <a:t>Subtraction</a:t>
            </a:r>
          </a:p>
          <a:p>
            <a:r>
              <a:rPr lang="en-US" dirty="0"/>
              <a:t>Thresholding</a:t>
            </a:r>
          </a:p>
          <a:p>
            <a:r>
              <a:rPr lang="en-US" dirty="0"/>
              <a:t>Dilationx2</a:t>
            </a:r>
          </a:p>
          <a:p>
            <a:r>
              <a:rPr lang="en-US" dirty="0"/>
              <a:t>Erosionx1</a:t>
            </a:r>
          </a:p>
          <a:p>
            <a:r>
              <a:rPr lang="en-US" dirty="0"/>
              <a:t>Colored Masks on Original Image in greyscale to highlight the changes</a:t>
            </a:r>
          </a:p>
          <a:p>
            <a:r>
              <a:rPr lang="en-US" dirty="0"/>
              <a:t>Pixel </a:t>
            </a:r>
            <a:r>
              <a:rPr lang="en-US" dirty="0" err="1"/>
              <a:t>similartiy</a:t>
            </a:r>
            <a:endParaRPr lang="en-US" dirty="0"/>
          </a:p>
          <a:p>
            <a:r>
              <a:rPr lang="en-US" dirty="0"/>
              <a:t>Unified/Side-By-side based on similarity</a:t>
            </a:r>
          </a:p>
          <a:p>
            <a:r>
              <a:rPr lang="en-US" dirty="0"/>
              <a:t>Highlighting based on similarity</a:t>
            </a:r>
          </a:p>
          <a:p>
            <a:r>
              <a:rPr lang="en-US" dirty="0"/>
              <a:t>See paper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38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511099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Greyscale Transformation</a:t>
            </a:r>
          </a:p>
          <a:p>
            <a:r>
              <a:rPr lang="en-US" dirty="0"/>
              <a:t>Subtraction</a:t>
            </a:r>
          </a:p>
          <a:p>
            <a:r>
              <a:rPr lang="en-US" dirty="0"/>
              <a:t>Thresholding</a:t>
            </a:r>
          </a:p>
          <a:p>
            <a:r>
              <a:rPr lang="en-US" dirty="0"/>
              <a:t>Dilationx2</a:t>
            </a:r>
          </a:p>
          <a:p>
            <a:r>
              <a:rPr lang="en-US" dirty="0"/>
              <a:t>Erosionx1</a:t>
            </a:r>
          </a:p>
          <a:p>
            <a:r>
              <a:rPr lang="en-US" dirty="0"/>
              <a:t>Colored Masks on Original Image in greyscale to highlight the changes</a:t>
            </a:r>
          </a:p>
          <a:p>
            <a:r>
              <a:rPr lang="en-US" dirty="0"/>
              <a:t>Pixel </a:t>
            </a:r>
            <a:r>
              <a:rPr lang="en-US" dirty="0" err="1"/>
              <a:t>similartiy</a:t>
            </a:r>
            <a:endParaRPr lang="en-US" dirty="0"/>
          </a:p>
          <a:p>
            <a:r>
              <a:rPr lang="en-US" dirty="0"/>
              <a:t>Unified/Side-By-side based on similarity</a:t>
            </a:r>
          </a:p>
          <a:p>
            <a:r>
              <a:rPr lang="en-US" dirty="0"/>
              <a:t>Highlighting based on similarity</a:t>
            </a:r>
          </a:p>
          <a:p>
            <a:r>
              <a:rPr lang="en-US" dirty="0"/>
              <a:t>See paper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39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900847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Greyscale Transformation</a:t>
            </a:r>
          </a:p>
          <a:p>
            <a:r>
              <a:rPr lang="en-US" dirty="0"/>
              <a:t>Subtraction</a:t>
            </a:r>
          </a:p>
          <a:p>
            <a:r>
              <a:rPr lang="en-US" dirty="0"/>
              <a:t>Thresholding</a:t>
            </a:r>
          </a:p>
          <a:p>
            <a:r>
              <a:rPr lang="en-US" dirty="0"/>
              <a:t>Dilationx2</a:t>
            </a:r>
          </a:p>
          <a:p>
            <a:r>
              <a:rPr lang="en-US" dirty="0"/>
              <a:t>Erosionx1</a:t>
            </a:r>
          </a:p>
          <a:p>
            <a:r>
              <a:rPr lang="en-US" dirty="0"/>
              <a:t>Colored Masks on Original Image in greyscale to highlight the changes</a:t>
            </a:r>
          </a:p>
          <a:p>
            <a:r>
              <a:rPr lang="en-US" dirty="0"/>
              <a:t>Pixel </a:t>
            </a:r>
            <a:r>
              <a:rPr lang="en-US" dirty="0" err="1"/>
              <a:t>similartiy</a:t>
            </a:r>
            <a:endParaRPr lang="en-US" dirty="0"/>
          </a:p>
          <a:p>
            <a:r>
              <a:rPr lang="en-US" dirty="0"/>
              <a:t>Unified/Side-By-side based on similarity</a:t>
            </a:r>
          </a:p>
          <a:p>
            <a:r>
              <a:rPr lang="en-US" dirty="0"/>
              <a:t>Highlighting based on similarity</a:t>
            </a:r>
          </a:p>
          <a:p>
            <a:r>
              <a:rPr lang="en-US" dirty="0"/>
              <a:t>See paper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40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516836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43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057357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44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705541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45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73677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Because eyes beat memory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what we would like to have, is a summarization of the changes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Show diffs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Data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Vis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83223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Notebooks support exploratory data analysis very well, because you can update and re-execute cells based on new insights you gain</a:t>
            </a:r>
          </a:p>
          <a:p>
            <a:r>
              <a:rPr lang="en-US" dirty="0"/>
              <a:t>As </a:t>
            </a:r>
            <a:r>
              <a:rPr lang="en-US" dirty="0" err="1"/>
              <a:t>decribed</a:t>
            </a:r>
            <a:r>
              <a:rPr lang="en-US" dirty="0"/>
              <a:t> by the data science loop</a:t>
            </a:r>
          </a:p>
          <a:p>
            <a:endParaRPr lang="en-US" dirty="0"/>
          </a:p>
          <a:p>
            <a:r>
              <a:rPr lang="en-US" dirty="0"/>
              <a:t>This is also reflected in the popularity of notebooks …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16169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Notebooks support exploratory data analysis very well, because you can update and re-execute cells based on new insights you gain</a:t>
            </a:r>
          </a:p>
          <a:p>
            <a:r>
              <a:rPr lang="en-US" dirty="0"/>
              <a:t>As </a:t>
            </a:r>
            <a:r>
              <a:rPr lang="en-US" dirty="0" err="1"/>
              <a:t>decribed</a:t>
            </a:r>
            <a:r>
              <a:rPr lang="en-US" dirty="0"/>
              <a:t> by the data science loop</a:t>
            </a:r>
          </a:p>
          <a:p>
            <a:endParaRPr lang="en-US" dirty="0"/>
          </a:p>
          <a:p>
            <a:r>
              <a:rPr lang="en-US" dirty="0"/>
              <a:t>This is also reflected in the popularity of notebooks …</a:t>
            </a:r>
          </a:p>
          <a:p>
            <a:endParaRPr lang="en-US" dirty="0"/>
          </a:p>
          <a:p>
            <a:r>
              <a:rPr lang="en-US" dirty="0"/>
              <a:t>Spec: https://vega.github.io/editor/#/url/vega-lite/N4IgJAzgxgFgpgWwIYgFwhgF0wBwqgegIDc4BzJAOjIEtMYBXAI0poHsDp5kTykBaADZ04JAKyUAVhDYA7EABoQAEzjQATjRyZ289AEEABBBoIcguIaZJ1h2DcyGA7nRiHETOMtXLDypJhUiioBKKigxEiCDGpoIACacDYKAKoQcOoQCgBybJhwTGxsANYQADqyAEwADACMAOwKtdUtLU2VAMyt1RU1tQAcCgq9dQCcCgAs3dWTAGzTIzUKs6P1rQr9a93BAGZs6siYaKCYAJ44cHFQEMQgAL53SjqYFnHZDAietmw7hrn5hRKEEMSFkvjSGQgwWIUDkUACaAA2qAXMp6GgBjMMHAaGQsBi2iBkOpiscQGcLnFrOpgrDBPs4gBiABi1TElVm-XuSjgslhyhosjIZIAHmSdjQ4IJlHFEjZghTLuhZGwEIKotyQKdxZLpXEIZkFeclSAAI4MUHPAI0UjBJAimhQ8LkugWAAaaGqDweClAxNJzsVVPlSjpDPQjIm-QAQisJprUejUJilPBcfjk4TefzBcLnWLnRKpTL0HKaU9jXEVWrZBrHlqdcW3nkCkVSkbKehzZa6NbbUp7Y6yc93Z7vXcALqhuQSvMRSVOMkQTDqEompwwESawdO0BkTQlnZRdJPV1wfR8mDhkC8mVKQRITyCC9kV6oLEj8-CMh6ECaPFHKeLznkKb5eg8QA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70864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Notebooks support exploratory data analysis very well, because you can update and re-execute cells based on new insights you gain</a:t>
            </a:r>
          </a:p>
          <a:p>
            <a:r>
              <a:rPr lang="en-US" dirty="0"/>
              <a:t>As </a:t>
            </a:r>
            <a:r>
              <a:rPr lang="en-US" dirty="0" err="1"/>
              <a:t>decribed</a:t>
            </a:r>
            <a:r>
              <a:rPr lang="en-US" dirty="0"/>
              <a:t> by the data science loop</a:t>
            </a:r>
          </a:p>
          <a:p>
            <a:endParaRPr lang="en-US" dirty="0"/>
          </a:p>
          <a:p>
            <a:r>
              <a:rPr lang="en-US" dirty="0"/>
              <a:t>This is also reflected in the popularity of notebooks …</a:t>
            </a:r>
          </a:p>
          <a:p>
            <a:endParaRPr lang="en-US" dirty="0"/>
          </a:p>
          <a:p>
            <a:r>
              <a:rPr lang="en-US" dirty="0"/>
              <a:t>Spec: https://vega.github.io/editor/#/url/vega-lite/N4IgJAzgxgFgpgWwIYgFwhgF0wBwqgegIDc4BzJAOjIEtMYBXAI0poHsDp5kTykBaADZ04JAKyUAVhDYA7EABoQAEzjQATjRyZ289AEEABBBoIcguIaZJ1h2DcyGA7nRiHETOMtXLDypJhUiioBKKigxEiCDGpoIACacDYKAKoQcOoQCgBybJhwTGxsANYQADqyAEwADACMAOwKtdUtLU2VAMyt1RU1tQAcCgq9dQCcCgAs3dWTAGzTIzUKs6P1rQr9a93BAGZs6siYaKCYAJ44cHFQEMQgAL53SjqYFnHZDAietmw7hrn5hRKEEMSFkvjSGQgwWIUDkUACaAA2qAXMp6GgBjMMHAaGQsBi2iBkOpiscQGcLnFrOpgrDBPs4gBiABi1TElVm-XuSjgslhyhosjIZIAHmSdjQ4IJlHFEjZghTLuhZGwEIKotyQKdxZLpXEIZkFeclSAAI4MUHPAI0UjBJAimhQ8LkugWAAaaGqDweClAxNJzsVVPlSjpDPQjIm-QAQisJprUejUJilPBcfjk4TefzBcLnWLnRKpTL0HKaU9jXEVWrZBrHlqdcW3nkCkVSkbKehzZa6NbbUp7Y6yc93Z7vXcALqhuQSvMRSVOMkQTDqEompwwESawdO0BkTQlnZRdJPV1wfR8mDhkC8mVKQRITyCC9kV6oLEj8-CMh6ECaPFHKeLznkKb5eg8QA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16050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 different cells + output</a:t>
            </a:r>
          </a:p>
          <a:p>
            <a:r>
              <a:rPr lang="en-US" dirty="0"/>
              <a:t>	great for documentation: We use annotated notebooks for teaching to explain an analysis</a:t>
            </a:r>
          </a:p>
          <a:p>
            <a:endParaRPr lang="en-US" dirty="0"/>
          </a:p>
          <a:p>
            <a:r>
              <a:rPr lang="en-US" dirty="0"/>
              <a:t>but, especially during exploratory analysis there are many issues as, as analysts often start with a vague understanding of their resources and goals which leads to poor coding (and documentation) practices.</a:t>
            </a:r>
          </a:p>
          <a:p>
            <a:endParaRPr lang="en-US" dirty="0"/>
          </a:p>
          <a:p>
            <a:r>
              <a:rPr lang="en-US" dirty="0"/>
              <a:t>Let me demonstrate that with a simple example: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Typical EDA in Notebooks with use case 1</a:t>
            </a:r>
          </a:p>
          <a:p>
            <a:pPr lvl="1"/>
            <a:r>
              <a:rPr lang="en-US" dirty="0"/>
              <a:t>	execute, change, execute, loop</a:t>
            </a:r>
          </a:p>
          <a:p>
            <a:pPr lvl="1"/>
            <a:r>
              <a:rPr lang="en-US" dirty="0"/>
              <a:t>	cant see the difference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8180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KU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600" y="1573200"/>
            <a:ext cx="711813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82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136000" y="1638000"/>
            <a:ext cx="3474000" cy="4510800"/>
          </a:xfrm>
        </p:spPr>
        <p:txBody>
          <a:bodyPr/>
          <a:lstStyle/>
          <a:p>
            <a:pPr lvl="0"/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  <a:endParaRPr lang="en-US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576000" y="1721513"/>
            <a:ext cx="7214400" cy="4417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AT" dirty="0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576000" y="5864981"/>
            <a:ext cx="7214400" cy="274118"/>
          </a:xfrm>
        </p:spPr>
        <p:txBody>
          <a:bodyPr anchor="b">
            <a:noAutofit/>
          </a:bodyPr>
          <a:lstStyle>
            <a:lvl1pPr marL="0" indent="0">
              <a:lnSpc>
                <a:spcPct val="83000"/>
              </a:lnSpc>
              <a:buNone/>
              <a:defRPr sz="800" b="0">
                <a:latin typeface="+mn-lt"/>
              </a:defRPr>
            </a:lvl1pPr>
            <a:lvl2pPr marL="198000" indent="0">
              <a:lnSpc>
                <a:spcPts val="1000"/>
              </a:lnSpc>
              <a:buNone/>
              <a:defRPr sz="750"/>
            </a:lvl2pPr>
            <a:lvl3pPr marL="396000" indent="0">
              <a:lnSpc>
                <a:spcPts val="1000"/>
              </a:lnSpc>
              <a:buNone/>
              <a:defRPr sz="750"/>
            </a:lvl3pPr>
            <a:lvl4pPr marL="594000" indent="0">
              <a:lnSpc>
                <a:spcPts val="1000"/>
              </a:lnSpc>
              <a:buNone/>
              <a:defRPr sz="750"/>
            </a:lvl4pPr>
            <a:lvl5pPr marL="792000" indent="0">
              <a:lnSpc>
                <a:spcPts val="1000"/>
              </a:lnSpc>
              <a:buNone/>
              <a:defRPr sz="750"/>
            </a:lvl5pPr>
          </a:lstStyle>
          <a:p>
            <a:pPr lvl="0"/>
            <a:r>
              <a:rPr lang="de-DE" dirty="0"/>
              <a:t>Source: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title,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A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en-AT"/>
              <a:t>12/14/2015</a:t>
            </a:r>
            <a:endParaRPr lang="en-US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39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u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2070000" y="1724299"/>
            <a:ext cx="8074800" cy="4417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AT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048400" y="5863959"/>
            <a:ext cx="8096400" cy="278127"/>
          </a:xfrm>
        </p:spPr>
        <p:txBody>
          <a:bodyPr anchor="b">
            <a:noAutofit/>
          </a:bodyPr>
          <a:lstStyle>
            <a:lvl1pPr marL="0" indent="0">
              <a:lnSpc>
                <a:spcPct val="83000"/>
              </a:lnSpc>
              <a:buNone/>
              <a:defRPr sz="800" b="0" baseline="0">
                <a:latin typeface="+mn-lt"/>
              </a:defRPr>
            </a:lvl1pPr>
            <a:lvl2pPr marL="198000" indent="0">
              <a:lnSpc>
                <a:spcPts val="1000"/>
              </a:lnSpc>
              <a:buNone/>
              <a:defRPr sz="750"/>
            </a:lvl2pPr>
            <a:lvl3pPr marL="396000" indent="0">
              <a:lnSpc>
                <a:spcPts val="1000"/>
              </a:lnSpc>
              <a:buNone/>
              <a:defRPr sz="750"/>
            </a:lvl3pPr>
            <a:lvl4pPr marL="594000" indent="0">
              <a:lnSpc>
                <a:spcPts val="1000"/>
              </a:lnSpc>
              <a:buNone/>
              <a:defRPr sz="750"/>
            </a:lvl4pPr>
            <a:lvl5pPr marL="792000" indent="0">
              <a:lnSpc>
                <a:spcPts val="1000"/>
              </a:lnSpc>
              <a:buNone/>
              <a:defRPr sz="750"/>
            </a:lvl5pPr>
          </a:lstStyle>
          <a:p>
            <a:pPr lvl="0"/>
            <a:r>
              <a:rPr lang="de-DE" dirty="0"/>
              <a:t>Source: 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your</a:t>
            </a:r>
            <a:r>
              <a:rPr lang="de-DE" dirty="0"/>
              <a:t> title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formulas</a:t>
            </a:r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en-AT"/>
              <a:t>12/14/2015</a:t>
            </a:r>
            <a:endParaRPr lang="en-US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694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br>
              <a:rPr lang="de-DE" dirty="0"/>
            </a:br>
            <a:r>
              <a:rPr lang="de-DE" dirty="0" err="1"/>
              <a:t>your</a:t>
            </a:r>
            <a:r>
              <a:rPr lang="de-DE" dirty="0"/>
              <a:t> title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video</a:t>
            </a:r>
            <a:endParaRPr lang="de-AT" dirty="0"/>
          </a:p>
        </p:txBody>
      </p:sp>
      <p:sp>
        <p:nvSpPr>
          <p:cNvPr id="7" name="Medienplatzhalter 6"/>
          <p:cNvSpPr>
            <a:spLocks noGrp="1"/>
          </p:cNvSpPr>
          <p:nvPr>
            <p:ph type="media" sz="quarter" idx="13"/>
          </p:nvPr>
        </p:nvSpPr>
        <p:spPr>
          <a:xfrm>
            <a:off x="576000" y="1724302"/>
            <a:ext cx="11034000" cy="4417200"/>
          </a:xfrm>
        </p:spPr>
        <p:txBody>
          <a:bodyPr/>
          <a:lstStyle/>
          <a:p>
            <a:r>
              <a:rPr lang="en-US"/>
              <a:t>Click icon to add media</a:t>
            </a:r>
            <a:endParaRPr lang="de-AT" dirty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576000" y="5864400"/>
            <a:ext cx="11034000" cy="278127"/>
          </a:xfrm>
        </p:spPr>
        <p:txBody>
          <a:bodyPr anchor="b">
            <a:noAutofit/>
          </a:bodyPr>
          <a:lstStyle>
            <a:lvl1pPr marL="0" indent="0">
              <a:lnSpc>
                <a:spcPct val="83000"/>
              </a:lnSpc>
              <a:buNone/>
              <a:defRPr sz="800" b="0">
                <a:latin typeface="+mn-lt"/>
              </a:defRPr>
            </a:lvl1pPr>
            <a:lvl2pPr marL="198000" indent="0">
              <a:lnSpc>
                <a:spcPts val="1000"/>
              </a:lnSpc>
              <a:buNone/>
              <a:defRPr sz="750"/>
            </a:lvl2pPr>
            <a:lvl3pPr marL="396000" indent="0">
              <a:lnSpc>
                <a:spcPts val="1000"/>
              </a:lnSpc>
              <a:buNone/>
              <a:defRPr sz="750"/>
            </a:lvl3pPr>
            <a:lvl4pPr marL="594000" indent="0">
              <a:lnSpc>
                <a:spcPts val="1000"/>
              </a:lnSpc>
              <a:buNone/>
              <a:defRPr sz="750"/>
            </a:lvl4pPr>
            <a:lvl5pPr marL="792000" indent="0">
              <a:lnSpc>
                <a:spcPts val="1000"/>
              </a:lnSpc>
              <a:buNone/>
              <a:defRPr sz="750"/>
            </a:lvl5pPr>
          </a:lstStyle>
          <a:p>
            <a:pPr lvl="0"/>
            <a:r>
              <a:rPr lang="de-DE" dirty="0"/>
              <a:t>Source: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en-AT"/>
              <a:t>12/14/2015</a:t>
            </a:r>
            <a:endParaRPr lang="en-US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909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maller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title, 3 </a:t>
            </a:r>
            <a:r>
              <a:rPr lang="de-DE" dirty="0" err="1"/>
              <a:t>smaller</a:t>
            </a:r>
            <a:r>
              <a:rPr lang="de-DE" dirty="0"/>
              <a:t> </a:t>
            </a:r>
            <a:r>
              <a:rPr lang="de-DE" dirty="0" err="1"/>
              <a:t>images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88099" y="1638000"/>
            <a:ext cx="7225200" cy="4503600"/>
          </a:xfrm>
        </p:spPr>
        <p:txBody>
          <a:bodyPr/>
          <a:lstStyle/>
          <a:p>
            <a:pPr lvl="0"/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  <a:endParaRPr lang="en-US" dirty="0"/>
          </a:p>
        </p:txBody>
      </p:sp>
      <p:sp>
        <p:nvSpPr>
          <p:cNvPr id="14" name="Rechteck 13"/>
          <p:cNvSpPr/>
          <p:nvPr userDrawn="1"/>
        </p:nvSpPr>
        <p:spPr>
          <a:xfrm>
            <a:off x="4911547" y="1444171"/>
            <a:ext cx="626533" cy="4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/>
          </a:p>
        </p:txBody>
      </p:sp>
      <p:sp>
        <p:nvSpPr>
          <p:cNvPr id="12" name="Bildplatzhalter 7"/>
          <p:cNvSpPr>
            <a:spLocks noGrp="1"/>
          </p:cNvSpPr>
          <p:nvPr>
            <p:ph type="pic" sz="quarter" idx="13"/>
          </p:nvPr>
        </p:nvSpPr>
        <p:spPr>
          <a:xfrm>
            <a:off x="577711" y="1725845"/>
            <a:ext cx="3393156" cy="13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AT" dirty="0"/>
          </a:p>
        </p:txBody>
      </p:sp>
      <p:sp>
        <p:nvSpPr>
          <p:cNvPr id="13" name="Bildplatzhalter 7"/>
          <p:cNvSpPr>
            <a:spLocks noGrp="1"/>
          </p:cNvSpPr>
          <p:nvPr>
            <p:ph type="pic" sz="quarter" idx="14"/>
          </p:nvPr>
        </p:nvSpPr>
        <p:spPr>
          <a:xfrm>
            <a:off x="577703" y="3254918"/>
            <a:ext cx="3393063" cy="13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AT" dirty="0"/>
          </a:p>
        </p:txBody>
      </p:sp>
      <p:sp>
        <p:nvSpPr>
          <p:cNvPr id="15" name="Bildplatzhalter 7"/>
          <p:cNvSpPr>
            <a:spLocks noGrp="1"/>
          </p:cNvSpPr>
          <p:nvPr>
            <p:ph type="pic" sz="quarter" idx="15"/>
          </p:nvPr>
        </p:nvSpPr>
        <p:spPr>
          <a:xfrm>
            <a:off x="577703" y="4775571"/>
            <a:ext cx="3393063" cy="13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A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AT"/>
              <a:t>12/14/2015</a:t>
            </a:r>
            <a:endParaRPr lang="en-US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375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86048" y="1641600"/>
            <a:ext cx="7225200" cy="4500000"/>
          </a:xfrm>
        </p:spPr>
        <p:txBody>
          <a:bodyPr/>
          <a:lstStyle/>
          <a:p>
            <a:pPr lvl="0"/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AT"/>
              <a:t>12/14/2015</a:t>
            </a:r>
            <a:endParaRPr lang="en-US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Bildplatzhalter 7"/>
          <p:cNvSpPr>
            <a:spLocks noGrp="1"/>
          </p:cNvSpPr>
          <p:nvPr>
            <p:ph type="pic" sz="quarter" idx="13"/>
          </p:nvPr>
        </p:nvSpPr>
        <p:spPr>
          <a:xfrm>
            <a:off x="575733" y="1724300"/>
            <a:ext cx="3395133" cy="441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06415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br>
              <a:rPr lang="de-DE" dirty="0"/>
            </a:br>
            <a:r>
              <a:rPr lang="de-DE" dirty="0" err="1"/>
              <a:t>your</a:t>
            </a:r>
            <a:r>
              <a:rPr lang="de-DE" dirty="0"/>
              <a:t> title, </a:t>
            </a:r>
            <a:r>
              <a:rPr lang="de-DE" dirty="0" err="1"/>
              <a:t>graphs</a:t>
            </a:r>
            <a:r>
              <a:rPr lang="de-DE" dirty="0"/>
              <a:t> and </a:t>
            </a:r>
            <a:r>
              <a:rPr lang="de-DE" dirty="0" err="1"/>
              <a:t>charts</a:t>
            </a:r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AT"/>
              <a:t>12/14/2015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75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KU Logo All purpo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600" y="1573200"/>
            <a:ext cx="711813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4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End with logo All purpo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000" y="5410800"/>
            <a:ext cx="921600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details</a:t>
            </a:r>
            <a:endParaRPr lang="en-US" dirty="0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9226800" cy="2008800"/>
          </a:xfrm>
        </p:spPr>
        <p:txBody>
          <a:bodyPr anchor="b" anchorCtr="0"/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br>
              <a:rPr lang="de-DE" dirty="0"/>
            </a:br>
            <a:r>
              <a:rPr lang="de-DE" dirty="0" err="1"/>
              <a:t>the</a:t>
            </a:r>
            <a:r>
              <a:rPr lang="de-DE" dirty="0"/>
              <a:t> title</a:t>
            </a:r>
            <a:endParaRPr lang="de-AT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10065600" y="5500800"/>
            <a:ext cx="1396800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de-AT" sz="800" b="0" dirty="0">
                <a:solidFill>
                  <a:schemeClr val="bg1"/>
                </a:solidFill>
                <a:latin typeface="+mj-lt"/>
              </a:rPr>
              <a:t>JOHANNES</a:t>
            </a:r>
            <a:r>
              <a:rPr lang="de-AT" sz="800" b="0" baseline="0" dirty="0">
                <a:solidFill>
                  <a:schemeClr val="bg1"/>
                </a:solidFill>
                <a:latin typeface="+mj-lt"/>
              </a:rPr>
              <a:t> KEPLER UNIVERSITY LINZ</a:t>
            </a:r>
          </a:p>
          <a:p>
            <a:pPr>
              <a:lnSpc>
                <a:spcPts val="1000"/>
              </a:lnSpc>
            </a:pPr>
            <a:r>
              <a:rPr lang="de-AT" sz="800" b="0" baseline="0" dirty="0">
                <a:solidFill>
                  <a:schemeClr val="bg1"/>
                </a:solidFill>
                <a:latin typeface="+mn-lt"/>
              </a:rPr>
              <a:t>Altenberger Straße 69</a:t>
            </a:r>
          </a:p>
          <a:p>
            <a:pPr>
              <a:lnSpc>
                <a:spcPts val="1000"/>
              </a:lnSpc>
            </a:pPr>
            <a:r>
              <a:rPr lang="de-AT" sz="800" b="0" baseline="0" dirty="0">
                <a:solidFill>
                  <a:schemeClr val="bg1"/>
                </a:solidFill>
                <a:latin typeface="+mn-lt"/>
              </a:rPr>
              <a:t>4040 Linz, Austria</a:t>
            </a:r>
          </a:p>
          <a:p>
            <a:pPr>
              <a:lnSpc>
                <a:spcPts val="1000"/>
              </a:lnSpc>
            </a:pPr>
            <a:r>
              <a:rPr lang="de-AT" sz="800" b="0" baseline="0" dirty="0">
                <a:solidFill>
                  <a:schemeClr val="bg1"/>
                </a:solidFill>
                <a:latin typeface="+mn-lt"/>
              </a:rPr>
              <a:t>jku.at</a:t>
            </a:r>
            <a:endParaRPr lang="de-AT" sz="8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Bildplatzhalter 9"/>
          <p:cNvSpPr>
            <a:spLocks noGrp="1"/>
          </p:cNvSpPr>
          <p:nvPr>
            <p:ph type="pic" sz="quarter" idx="10" hasCustomPrompt="1"/>
          </p:nvPr>
        </p:nvSpPr>
        <p:spPr>
          <a:xfrm>
            <a:off x="10151559" y="2516799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Space for a partner’s logo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151745" y="4039231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Space for a partner’s logo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1" y="3231115"/>
            <a:ext cx="2196000" cy="219608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00" y="554400"/>
            <a:ext cx="1932066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17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ogo All purp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0"/>
            <a:ext cx="12192000" cy="61436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000" y="5410800"/>
            <a:ext cx="1111545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details</a:t>
            </a:r>
            <a:endParaRPr lang="en-US" dirty="0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11128476" cy="2008800"/>
          </a:xfrm>
        </p:spPr>
        <p:txBody>
          <a:bodyPr anchor="b" anchorCtr="0"/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br>
              <a:rPr lang="de-DE" dirty="0"/>
            </a:br>
            <a:r>
              <a:rPr lang="de-DE" dirty="0" err="1"/>
              <a:t>the</a:t>
            </a:r>
            <a:r>
              <a:rPr lang="de-DE" dirty="0"/>
              <a:t> title</a:t>
            </a:r>
            <a:endParaRPr lang="de-AT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1" y="3231115"/>
            <a:ext cx="2196000" cy="2196083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T"/>
              <a:t>12/14/2015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845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KU Logo TNF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600" y="1573200"/>
            <a:ext cx="711813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End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000" y="5410800"/>
            <a:ext cx="921600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details</a:t>
            </a:r>
            <a:endParaRPr lang="en-US" dirty="0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9226800" cy="2008800"/>
          </a:xfrm>
        </p:spPr>
        <p:txBody>
          <a:bodyPr anchor="b" anchorCtr="0"/>
          <a:lstStyle>
            <a:lvl1pPr>
              <a:defRPr sz="4500" baseline="0"/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br>
              <a:rPr lang="de-DE" dirty="0"/>
            </a:br>
            <a:r>
              <a:rPr lang="de-DE" dirty="0" err="1"/>
              <a:t>the</a:t>
            </a:r>
            <a:r>
              <a:rPr lang="de-DE" dirty="0"/>
              <a:t> title</a:t>
            </a:r>
            <a:endParaRPr lang="de-AT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10065600" y="5500800"/>
            <a:ext cx="1396800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de-AT" sz="800" b="0" dirty="0">
                <a:solidFill>
                  <a:schemeClr val="tx1"/>
                </a:solidFill>
                <a:latin typeface="+mj-lt"/>
              </a:rPr>
              <a:t>JOHANNES</a:t>
            </a:r>
            <a:r>
              <a:rPr lang="de-AT" sz="800" b="0" baseline="0" dirty="0">
                <a:solidFill>
                  <a:schemeClr val="tx1"/>
                </a:solidFill>
                <a:latin typeface="+mj-lt"/>
              </a:rPr>
              <a:t> KEPLER UNIVERSITY LINZ</a:t>
            </a:r>
          </a:p>
          <a:p>
            <a:pPr>
              <a:lnSpc>
                <a:spcPts val="1000"/>
              </a:lnSpc>
            </a:pPr>
            <a:r>
              <a:rPr lang="de-AT" sz="800" b="0" baseline="0" dirty="0">
                <a:solidFill>
                  <a:schemeClr val="tx1"/>
                </a:solidFill>
                <a:latin typeface="+mn-lt"/>
              </a:rPr>
              <a:t>Altenberger Straße 69</a:t>
            </a:r>
          </a:p>
          <a:p>
            <a:pPr>
              <a:lnSpc>
                <a:spcPts val="1000"/>
              </a:lnSpc>
            </a:pPr>
            <a:r>
              <a:rPr lang="de-AT" sz="800" b="0" baseline="0" dirty="0">
                <a:solidFill>
                  <a:schemeClr val="tx1"/>
                </a:solidFill>
                <a:latin typeface="+mn-lt"/>
              </a:rPr>
              <a:t>4040 Linz, Austria</a:t>
            </a:r>
          </a:p>
          <a:p>
            <a:pPr>
              <a:lnSpc>
                <a:spcPts val="1000"/>
              </a:lnSpc>
            </a:pPr>
            <a:r>
              <a:rPr lang="de-AT" sz="800" b="0" baseline="0" dirty="0">
                <a:solidFill>
                  <a:schemeClr val="tx1"/>
                </a:solidFill>
                <a:latin typeface="+mn-lt"/>
              </a:rPr>
              <a:t>jku.at</a:t>
            </a:r>
            <a:endParaRPr lang="de-AT" sz="8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00" y="554400"/>
            <a:ext cx="1932066" cy="1368000"/>
          </a:xfrm>
          <a:prstGeom prst="rect">
            <a:avLst/>
          </a:prstGeom>
        </p:spPr>
      </p:pic>
      <p:sp>
        <p:nvSpPr>
          <p:cNvPr id="9" name="Bildplatzhalter 9"/>
          <p:cNvSpPr>
            <a:spLocks noGrp="1"/>
          </p:cNvSpPr>
          <p:nvPr>
            <p:ph type="pic" sz="quarter" idx="10" hasCustomPrompt="1"/>
          </p:nvPr>
        </p:nvSpPr>
        <p:spPr>
          <a:xfrm>
            <a:off x="10151559" y="2516799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Space for a partner’s logo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151745" y="4039231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Space for a partner’s logo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5" t="15293" r="42710" b="38849"/>
          <a:stretch/>
        </p:blipFill>
        <p:spPr>
          <a:xfrm>
            <a:off x="304246" y="3236317"/>
            <a:ext cx="2520000" cy="230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75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End with logo TNF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000" y="5410800"/>
            <a:ext cx="921600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details</a:t>
            </a:r>
            <a:endParaRPr lang="en-US" dirty="0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9226800" cy="2008800"/>
          </a:xfrm>
        </p:spPr>
        <p:txBody>
          <a:bodyPr anchor="b" anchorCtr="0"/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br>
              <a:rPr lang="de-DE" dirty="0"/>
            </a:br>
            <a:r>
              <a:rPr lang="de-DE" dirty="0" err="1"/>
              <a:t>the</a:t>
            </a:r>
            <a:r>
              <a:rPr lang="de-DE" dirty="0"/>
              <a:t> title</a:t>
            </a:r>
            <a:endParaRPr lang="de-AT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10065600" y="5500800"/>
            <a:ext cx="1396800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de-AT" sz="800" b="0" dirty="0">
                <a:solidFill>
                  <a:schemeClr val="bg1"/>
                </a:solidFill>
                <a:latin typeface="+mj-lt"/>
              </a:rPr>
              <a:t>JOHANNES</a:t>
            </a:r>
            <a:r>
              <a:rPr lang="de-AT" sz="800" b="0" baseline="0" dirty="0">
                <a:solidFill>
                  <a:schemeClr val="bg1"/>
                </a:solidFill>
                <a:latin typeface="+mj-lt"/>
              </a:rPr>
              <a:t> KEPLER UNIVERSITY LINZ</a:t>
            </a:r>
          </a:p>
          <a:p>
            <a:pPr>
              <a:lnSpc>
                <a:spcPts val="1000"/>
              </a:lnSpc>
            </a:pPr>
            <a:r>
              <a:rPr lang="de-AT" sz="800" b="0" baseline="0" dirty="0">
                <a:solidFill>
                  <a:schemeClr val="bg1"/>
                </a:solidFill>
                <a:latin typeface="+mn-lt"/>
              </a:rPr>
              <a:t>Altenberger Straße 69</a:t>
            </a:r>
          </a:p>
          <a:p>
            <a:pPr>
              <a:lnSpc>
                <a:spcPts val="1000"/>
              </a:lnSpc>
            </a:pPr>
            <a:r>
              <a:rPr lang="de-AT" sz="800" b="0" baseline="0" dirty="0">
                <a:solidFill>
                  <a:schemeClr val="bg1"/>
                </a:solidFill>
                <a:latin typeface="+mn-lt"/>
              </a:rPr>
              <a:t>4040 Linz, Austria</a:t>
            </a:r>
          </a:p>
          <a:p>
            <a:pPr>
              <a:lnSpc>
                <a:spcPts val="1000"/>
              </a:lnSpc>
            </a:pPr>
            <a:r>
              <a:rPr lang="de-AT" sz="800" b="0" baseline="0" dirty="0">
                <a:solidFill>
                  <a:schemeClr val="bg1"/>
                </a:solidFill>
                <a:latin typeface="+mn-lt"/>
              </a:rPr>
              <a:t>jku.at</a:t>
            </a:r>
            <a:endParaRPr lang="de-AT" sz="8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Bildplatzhalter 9"/>
          <p:cNvSpPr>
            <a:spLocks noGrp="1"/>
          </p:cNvSpPr>
          <p:nvPr>
            <p:ph type="pic" sz="quarter" idx="10" hasCustomPrompt="1"/>
          </p:nvPr>
        </p:nvSpPr>
        <p:spPr>
          <a:xfrm>
            <a:off x="10151559" y="2516799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Space for a partner’s logo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151745" y="4039231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Space for a partner’s logo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1" y="3231115"/>
            <a:ext cx="2196000" cy="219608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01" y="554400"/>
            <a:ext cx="1932066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36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ogo TN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0"/>
            <a:ext cx="12192000" cy="61436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000" y="5410800"/>
            <a:ext cx="1111545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details</a:t>
            </a:r>
            <a:endParaRPr lang="en-US" dirty="0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11128476" cy="2008800"/>
          </a:xfrm>
        </p:spPr>
        <p:txBody>
          <a:bodyPr anchor="b" anchorCtr="0"/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br>
              <a:rPr lang="de-DE" dirty="0"/>
            </a:br>
            <a:r>
              <a:rPr lang="de-DE" dirty="0" err="1"/>
              <a:t>the</a:t>
            </a:r>
            <a:r>
              <a:rPr lang="de-DE" dirty="0"/>
              <a:t> title</a:t>
            </a:r>
            <a:endParaRPr lang="de-AT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1" y="3231115"/>
            <a:ext cx="2196000" cy="2196083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T"/>
              <a:t>12/14/2015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291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KU Logo SOW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600" y="1573200"/>
            <a:ext cx="711813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939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End with logo SOW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000" y="5410800"/>
            <a:ext cx="921600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details</a:t>
            </a:r>
            <a:endParaRPr lang="en-US" dirty="0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9226800" cy="2008800"/>
          </a:xfrm>
        </p:spPr>
        <p:txBody>
          <a:bodyPr anchor="b" anchorCtr="0"/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br>
              <a:rPr lang="de-DE" dirty="0"/>
            </a:br>
            <a:r>
              <a:rPr lang="de-DE" dirty="0" err="1"/>
              <a:t>the</a:t>
            </a:r>
            <a:r>
              <a:rPr lang="de-DE" dirty="0"/>
              <a:t> title</a:t>
            </a:r>
            <a:endParaRPr lang="de-AT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10065600" y="5500800"/>
            <a:ext cx="1396800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de-AT" sz="800" b="0" dirty="0">
                <a:solidFill>
                  <a:schemeClr val="bg1"/>
                </a:solidFill>
                <a:latin typeface="+mj-lt"/>
              </a:rPr>
              <a:t>JOHANNES</a:t>
            </a:r>
            <a:r>
              <a:rPr lang="de-AT" sz="800" b="0" baseline="0" dirty="0">
                <a:solidFill>
                  <a:schemeClr val="bg1"/>
                </a:solidFill>
                <a:latin typeface="+mj-lt"/>
              </a:rPr>
              <a:t> KEPLER UNIVERSITY LINZ</a:t>
            </a:r>
          </a:p>
          <a:p>
            <a:pPr>
              <a:lnSpc>
                <a:spcPts val="1000"/>
              </a:lnSpc>
            </a:pPr>
            <a:r>
              <a:rPr lang="de-AT" sz="800" b="0" baseline="0" dirty="0">
                <a:solidFill>
                  <a:schemeClr val="bg1"/>
                </a:solidFill>
                <a:latin typeface="+mn-lt"/>
              </a:rPr>
              <a:t>Altenberger Straße 69</a:t>
            </a:r>
          </a:p>
          <a:p>
            <a:pPr>
              <a:lnSpc>
                <a:spcPts val="1000"/>
              </a:lnSpc>
            </a:pPr>
            <a:r>
              <a:rPr lang="de-AT" sz="800" b="0" baseline="0" dirty="0">
                <a:solidFill>
                  <a:schemeClr val="bg1"/>
                </a:solidFill>
                <a:latin typeface="+mn-lt"/>
              </a:rPr>
              <a:t>4040 Linz, Austria</a:t>
            </a:r>
          </a:p>
          <a:p>
            <a:pPr>
              <a:lnSpc>
                <a:spcPts val="1000"/>
              </a:lnSpc>
            </a:pPr>
            <a:r>
              <a:rPr lang="de-AT" sz="800" b="0" baseline="0" dirty="0">
                <a:solidFill>
                  <a:schemeClr val="bg1"/>
                </a:solidFill>
                <a:latin typeface="+mn-lt"/>
              </a:rPr>
              <a:t>jku.at</a:t>
            </a:r>
            <a:endParaRPr lang="de-AT" sz="8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Bildplatzhalter 9"/>
          <p:cNvSpPr>
            <a:spLocks noGrp="1"/>
          </p:cNvSpPr>
          <p:nvPr>
            <p:ph type="pic" sz="quarter" idx="10" hasCustomPrompt="1"/>
          </p:nvPr>
        </p:nvSpPr>
        <p:spPr>
          <a:xfrm>
            <a:off x="10151559" y="2516799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Space for a partner’s logo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151745" y="4039231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Space for a partner’s logo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1" y="3231115"/>
            <a:ext cx="2196000" cy="219608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01" y="554400"/>
            <a:ext cx="1932066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97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ogo SOW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0"/>
            <a:ext cx="12192000" cy="61436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000" y="5410800"/>
            <a:ext cx="1111545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details</a:t>
            </a:r>
            <a:endParaRPr lang="en-US" dirty="0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11128476" cy="2008800"/>
          </a:xfrm>
        </p:spPr>
        <p:txBody>
          <a:bodyPr anchor="b" anchorCtr="0"/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br>
              <a:rPr lang="de-DE" dirty="0"/>
            </a:br>
            <a:r>
              <a:rPr lang="de-DE" dirty="0" err="1"/>
              <a:t>the</a:t>
            </a:r>
            <a:r>
              <a:rPr lang="de-DE" dirty="0"/>
              <a:t> title</a:t>
            </a:r>
            <a:endParaRPr lang="de-AT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1" y="3231115"/>
            <a:ext cx="2196000" cy="2196083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T"/>
              <a:t>12/14/2015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853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KU Logo R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600" y="1573200"/>
            <a:ext cx="711813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004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End with logo R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000" y="5410800"/>
            <a:ext cx="921600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details</a:t>
            </a:r>
            <a:endParaRPr lang="en-US" dirty="0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9226800" cy="2008800"/>
          </a:xfrm>
        </p:spPr>
        <p:txBody>
          <a:bodyPr anchor="b" anchorCtr="0"/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br>
              <a:rPr lang="de-DE" dirty="0"/>
            </a:br>
            <a:r>
              <a:rPr lang="de-DE" dirty="0" err="1"/>
              <a:t>the</a:t>
            </a:r>
            <a:r>
              <a:rPr lang="de-DE" dirty="0"/>
              <a:t> title</a:t>
            </a:r>
            <a:endParaRPr lang="de-AT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10065600" y="5500800"/>
            <a:ext cx="1396800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de-AT" sz="800" b="0" dirty="0">
                <a:solidFill>
                  <a:schemeClr val="bg1"/>
                </a:solidFill>
                <a:latin typeface="+mj-lt"/>
              </a:rPr>
              <a:t>JOHANNES</a:t>
            </a:r>
            <a:r>
              <a:rPr lang="de-AT" sz="800" b="0" baseline="0" dirty="0">
                <a:solidFill>
                  <a:schemeClr val="bg1"/>
                </a:solidFill>
                <a:latin typeface="+mj-lt"/>
              </a:rPr>
              <a:t> KEPLER UNIVERSITY LINZ</a:t>
            </a:r>
          </a:p>
          <a:p>
            <a:pPr>
              <a:lnSpc>
                <a:spcPts val="1000"/>
              </a:lnSpc>
            </a:pPr>
            <a:r>
              <a:rPr lang="de-AT" sz="800" b="0" baseline="0" dirty="0">
                <a:solidFill>
                  <a:schemeClr val="bg1"/>
                </a:solidFill>
                <a:latin typeface="+mn-lt"/>
              </a:rPr>
              <a:t>Altenberger Straße 69</a:t>
            </a:r>
          </a:p>
          <a:p>
            <a:pPr>
              <a:lnSpc>
                <a:spcPts val="1000"/>
              </a:lnSpc>
            </a:pPr>
            <a:r>
              <a:rPr lang="de-AT" sz="800" b="0" baseline="0" dirty="0">
                <a:solidFill>
                  <a:schemeClr val="bg1"/>
                </a:solidFill>
                <a:latin typeface="+mn-lt"/>
              </a:rPr>
              <a:t>4040 Linz, Austria</a:t>
            </a:r>
          </a:p>
          <a:p>
            <a:pPr>
              <a:lnSpc>
                <a:spcPts val="1000"/>
              </a:lnSpc>
            </a:pPr>
            <a:r>
              <a:rPr lang="de-AT" sz="800" b="0" baseline="0" dirty="0">
                <a:solidFill>
                  <a:schemeClr val="bg1"/>
                </a:solidFill>
                <a:latin typeface="+mn-lt"/>
              </a:rPr>
              <a:t>jku.at</a:t>
            </a:r>
            <a:endParaRPr lang="de-AT" sz="8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Bildplatzhalter 9"/>
          <p:cNvSpPr>
            <a:spLocks noGrp="1"/>
          </p:cNvSpPr>
          <p:nvPr>
            <p:ph type="pic" sz="quarter" idx="10" hasCustomPrompt="1"/>
          </p:nvPr>
        </p:nvSpPr>
        <p:spPr>
          <a:xfrm>
            <a:off x="10151559" y="2516799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Space for a partner’s logo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151745" y="4039231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Space for a partner’s logo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1" y="3231115"/>
            <a:ext cx="2196000" cy="219608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01" y="554400"/>
            <a:ext cx="1932066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80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ogo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0"/>
            <a:ext cx="12192000" cy="61436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000" y="5410800"/>
            <a:ext cx="1111545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details</a:t>
            </a:r>
            <a:endParaRPr lang="en-US" dirty="0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11128476" cy="2008800"/>
          </a:xfrm>
        </p:spPr>
        <p:txBody>
          <a:bodyPr anchor="b" anchorCtr="0"/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br>
              <a:rPr lang="de-DE" dirty="0"/>
            </a:br>
            <a:r>
              <a:rPr lang="de-DE" dirty="0" err="1"/>
              <a:t>the</a:t>
            </a:r>
            <a:r>
              <a:rPr lang="de-DE" dirty="0"/>
              <a:t> title</a:t>
            </a:r>
            <a:endParaRPr lang="de-AT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1" y="3231115"/>
            <a:ext cx="2196000" cy="2196083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T"/>
              <a:t>12/14/2015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668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KU Logo ME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600" y="1573200"/>
            <a:ext cx="711813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36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End with logo ME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000" y="5410800"/>
            <a:ext cx="921600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details</a:t>
            </a:r>
            <a:endParaRPr lang="en-US" dirty="0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9226800" cy="2008800"/>
          </a:xfrm>
        </p:spPr>
        <p:txBody>
          <a:bodyPr anchor="b" anchorCtr="0"/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br>
              <a:rPr lang="de-DE" dirty="0"/>
            </a:br>
            <a:r>
              <a:rPr lang="de-DE" dirty="0" err="1"/>
              <a:t>the</a:t>
            </a:r>
            <a:r>
              <a:rPr lang="de-DE" dirty="0"/>
              <a:t> title</a:t>
            </a:r>
            <a:endParaRPr lang="de-AT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10065600" y="5500800"/>
            <a:ext cx="1396800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de-AT" sz="800" b="0" dirty="0">
                <a:solidFill>
                  <a:schemeClr val="bg1"/>
                </a:solidFill>
                <a:latin typeface="+mj-lt"/>
              </a:rPr>
              <a:t>JOHANNES</a:t>
            </a:r>
            <a:r>
              <a:rPr lang="de-AT" sz="800" b="0" baseline="0" dirty="0">
                <a:solidFill>
                  <a:schemeClr val="bg1"/>
                </a:solidFill>
                <a:latin typeface="+mj-lt"/>
              </a:rPr>
              <a:t> KEPLER UNIVERSITY LINZ</a:t>
            </a:r>
          </a:p>
          <a:p>
            <a:pPr>
              <a:lnSpc>
                <a:spcPts val="1000"/>
              </a:lnSpc>
            </a:pPr>
            <a:r>
              <a:rPr lang="de-AT" sz="800" b="0" baseline="0" dirty="0">
                <a:solidFill>
                  <a:schemeClr val="bg1"/>
                </a:solidFill>
                <a:latin typeface="+mn-lt"/>
              </a:rPr>
              <a:t>Altenberger Straße 69</a:t>
            </a:r>
          </a:p>
          <a:p>
            <a:pPr>
              <a:lnSpc>
                <a:spcPts val="1000"/>
              </a:lnSpc>
            </a:pPr>
            <a:r>
              <a:rPr lang="de-AT" sz="800" b="0" baseline="0" dirty="0">
                <a:solidFill>
                  <a:schemeClr val="bg1"/>
                </a:solidFill>
                <a:latin typeface="+mn-lt"/>
              </a:rPr>
              <a:t>4040 Linz, Austria</a:t>
            </a:r>
          </a:p>
          <a:p>
            <a:pPr>
              <a:lnSpc>
                <a:spcPts val="1000"/>
              </a:lnSpc>
            </a:pPr>
            <a:r>
              <a:rPr lang="de-AT" sz="800" b="0" baseline="0" dirty="0">
                <a:solidFill>
                  <a:schemeClr val="bg1"/>
                </a:solidFill>
                <a:latin typeface="+mn-lt"/>
              </a:rPr>
              <a:t>jku.at</a:t>
            </a:r>
            <a:endParaRPr lang="de-AT" sz="8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Bildplatzhalter 9"/>
          <p:cNvSpPr>
            <a:spLocks noGrp="1"/>
          </p:cNvSpPr>
          <p:nvPr>
            <p:ph type="pic" sz="quarter" idx="10" hasCustomPrompt="1"/>
          </p:nvPr>
        </p:nvSpPr>
        <p:spPr>
          <a:xfrm>
            <a:off x="10151559" y="2516799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Space for a partner’s logo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151745" y="4039231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Space for a partner’s logo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1" y="3231115"/>
            <a:ext cx="2196000" cy="219608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01" y="554400"/>
            <a:ext cx="1932066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65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5999" y="5410800"/>
            <a:ext cx="11113227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details</a:t>
            </a:r>
            <a:endParaRPr lang="en-US" dirty="0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11126250" cy="2008800"/>
          </a:xfrm>
        </p:spPr>
        <p:txBody>
          <a:bodyPr anchor="b" anchorCtr="0"/>
          <a:lstStyle>
            <a:lvl1pPr>
              <a:defRPr sz="4500" baseline="0"/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br>
              <a:rPr lang="de-DE" dirty="0"/>
            </a:br>
            <a:r>
              <a:rPr lang="de-DE" dirty="0" err="1"/>
              <a:t>the</a:t>
            </a:r>
            <a:r>
              <a:rPr lang="de-DE" dirty="0"/>
              <a:t> title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5" t="15293" r="42710" b="38849"/>
          <a:stretch/>
        </p:blipFill>
        <p:spPr>
          <a:xfrm>
            <a:off x="304246" y="3236317"/>
            <a:ext cx="2520000" cy="2307271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T"/>
              <a:t>12/14/2015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596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ogo M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0"/>
            <a:ext cx="12192000" cy="61436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000" y="5410800"/>
            <a:ext cx="1111545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details</a:t>
            </a:r>
            <a:endParaRPr lang="en-US" dirty="0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11128476" cy="2008800"/>
          </a:xfrm>
        </p:spPr>
        <p:txBody>
          <a:bodyPr anchor="b" anchorCtr="0"/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br>
              <a:rPr lang="de-DE" dirty="0"/>
            </a:br>
            <a:r>
              <a:rPr lang="de-DE" dirty="0" err="1"/>
              <a:t>the</a:t>
            </a:r>
            <a:r>
              <a:rPr lang="de-DE" dirty="0"/>
              <a:t> title</a:t>
            </a:r>
            <a:endParaRPr lang="de-AT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1" y="3231115"/>
            <a:ext cx="2196000" cy="2196083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T"/>
              <a:t>12/14/2015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>
  <p:cSld name="1_Le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486000" y="575999"/>
            <a:ext cx="111240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xfrm>
            <a:off x="11019600" y="6357600"/>
            <a:ext cx="685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67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spcBef>
                <a:spcPts val="0"/>
              </a:spcBef>
              <a:buNone/>
              <a:defRPr sz="1067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spcBef>
                <a:spcPts val="0"/>
              </a:spcBef>
              <a:buNone/>
              <a:defRPr sz="1067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spcBef>
                <a:spcPts val="0"/>
              </a:spcBef>
              <a:buNone/>
              <a:defRPr sz="1067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spcBef>
                <a:spcPts val="0"/>
              </a:spcBef>
              <a:buNone/>
              <a:defRPr sz="1067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spcBef>
                <a:spcPts val="0"/>
              </a:spcBef>
              <a:buNone/>
              <a:defRPr sz="1067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spcBef>
                <a:spcPts val="0"/>
              </a:spcBef>
              <a:buNone/>
              <a:defRPr sz="1067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spcBef>
                <a:spcPts val="0"/>
              </a:spcBef>
              <a:buNone/>
              <a:defRPr sz="1067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spcBef>
                <a:spcPts val="0"/>
              </a:spcBef>
              <a:buNone/>
              <a:defRPr sz="1067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fld id="{00000000-1234-1234-1234-123412341234}" type="slidenum">
              <a:rPr lang="de" smtClean="0"/>
              <a:pPr/>
              <a:t>‹#›</a:t>
            </a:fld>
            <a:endParaRPr lang="de"/>
          </a:p>
        </p:txBody>
      </p:sp>
    </p:spTree>
    <p:extLst>
      <p:ext uri="{BB962C8B-B14F-4D97-AF65-F5344CB8AC3E}">
        <p14:creationId xmlns:p14="http://schemas.microsoft.com/office/powerpoint/2010/main" val="2091295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peration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en-AT"/>
              <a:t>12/14/2015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In </a:t>
            </a:r>
            <a:r>
              <a:rPr lang="de-DE" dirty="0" err="1"/>
              <a:t>cooperation</a:t>
            </a:r>
            <a:r>
              <a:rPr lang="de-DE" dirty="0"/>
              <a:t> </a:t>
            </a:r>
            <a:r>
              <a:rPr lang="de-DE" dirty="0" err="1"/>
              <a:t>with</a:t>
            </a:r>
            <a:endParaRPr lang="de-DE" dirty="0"/>
          </a:p>
        </p:txBody>
      </p:sp>
      <p:sp>
        <p:nvSpPr>
          <p:cNvPr id="18" name="Bildplatzhalter 6"/>
          <p:cNvSpPr>
            <a:spLocks noGrp="1"/>
          </p:cNvSpPr>
          <p:nvPr>
            <p:ph type="pic" sz="quarter" idx="13" hasCustomPrompt="1"/>
          </p:nvPr>
        </p:nvSpPr>
        <p:spPr>
          <a:xfrm>
            <a:off x="8241458" y="1721189"/>
            <a:ext cx="3384000" cy="12708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 dirty="0"/>
              <a:t>Space for a partner’s logo</a:t>
            </a:r>
          </a:p>
          <a:p>
            <a:endParaRPr lang="en-US" dirty="0"/>
          </a:p>
        </p:txBody>
      </p:sp>
      <p:sp>
        <p:nvSpPr>
          <p:cNvPr id="19" name="Bildplatzhalter 6"/>
          <p:cNvSpPr>
            <a:spLocks noGrp="1"/>
          </p:cNvSpPr>
          <p:nvPr>
            <p:ph type="pic" sz="quarter" idx="16" hasCustomPrompt="1"/>
          </p:nvPr>
        </p:nvSpPr>
        <p:spPr>
          <a:xfrm>
            <a:off x="574656" y="1721189"/>
            <a:ext cx="3384000" cy="12708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 dirty="0"/>
              <a:t>Space for a partner’s logo</a:t>
            </a:r>
          </a:p>
          <a:p>
            <a:endParaRPr lang="en-US" dirty="0"/>
          </a:p>
        </p:txBody>
      </p:sp>
      <p:sp>
        <p:nvSpPr>
          <p:cNvPr id="20" name="Bildplatzhalter 6"/>
          <p:cNvSpPr>
            <a:spLocks noGrp="1"/>
          </p:cNvSpPr>
          <p:nvPr>
            <p:ph type="pic" sz="quarter" idx="17" hasCustomPrompt="1"/>
          </p:nvPr>
        </p:nvSpPr>
        <p:spPr>
          <a:xfrm>
            <a:off x="4407277" y="1720152"/>
            <a:ext cx="3384000" cy="12708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 dirty="0"/>
              <a:t>Space for a partner’s logo</a:t>
            </a:r>
          </a:p>
          <a:p>
            <a:endParaRPr lang="en-US" dirty="0"/>
          </a:p>
        </p:txBody>
      </p:sp>
      <p:sp>
        <p:nvSpPr>
          <p:cNvPr id="21" name="Bildplatzhalter 6"/>
          <p:cNvSpPr>
            <a:spLocks noGrp="1"/>
          </p:cNvSpPr>
          <p:nvPr>
            <p:ph type="pic" sz="quarter" idx="26" hasCustomPrompt="1"/>
          </p:nvPr>
        </p:nvSpPr>
        <p:spPr>
          <a:xfrm>
            <a:off x="8241458" y="3291327"/>
            <a:ext cx="3384000" cy="12708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 dirty="0"/>
              <a:t>Space for a partner’s logo</a:t>
            </a:r>
          </a:p>
          <a:p>
            <a:endParaRPr lang="en-US" dirty="0"/>
          </a:p>
        </p:txBody>
      </p:sp>
      <p:sp>
        <p:nvSpPr>
          <p:cNvPr id="22" name="Bildplatzhalter 6"/>
          <p:cNvSpPr>
            <a:spLocks noGrp="1"/>
          </p:cNvSpPr>
          <p:nvPr>
            <p:ph type="pic" sz="quarter" idx="27" hasCustomPrompt="1"/>
          </p:nvPr>
        </p:nvSpPr>
        <p:spPr>
          <a:xfrm>
            <a:off x="574656" y="3291327"/>
            <a:ext cx="3384000" cy="12708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 dirty="0"/>
              <a:t>Space for a partner’s logo</a:t>
            </a:r>
          </a:p>
          <a:p>
            <a:endParaRPr lang="en-US" dirty="0"/>
          </a:p>
        </p:txBody>
      </p:sp>
      <p:sp>
        <p:nvSpPr>
          <p:cNvPr id="23" name="Bildplatzhalter 6"/>
          <p:cNvSpPr>
            <a:spLocks noGrp="1"/>
          </p:cNvSpPr>
          <p:nvPr>
            <p:ph type="pic" sz="quarter" idx="28" hasCustomPrompt="1"/>
          </p:nvPr>
        </p:nvSpPr>
        <p:spPr>
          <a:xfrm>
            <a:off x="4407277" y="3290290"/>
            <a:ext cx="3384000" cy="12708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 dirty="0"/>
              <a:t>Space for a partner’s logo</a:t>
            </a:r>
          </a:p>
          <a:p>
            <a:endParaRPr lang="en-US" dirty="0"/>
          </a:p>
        </p:txBody>
      </p:sp>
      <p:sp>
        <p:nvSpPr>
          <p:cNvPr id="24" name="Bildplatzhalter 6"/>
          <p:cNvSpPr>
            <a:spLocks noGrp="1"/>
          </p:cNvSpPr>
          <p:nvPr>
            <p:ph type="pic" sz="quarter" idx="29" hasCustomPrompt="1"/>
          </p:nvPr>
        </p:nvSpPr>
        <p:spPr>
          <a:xfrm>
            <a:off x="8246376" y="4867487"/>
            <a:ext cx="3384000" cy="12708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 dirty="0"/>
              <a:t>Space for a partner’s logo</a:t>
            </a:r>
          </a:p>
          <a:p>
            <a:endParaRPr lang="en-US" dirty="0"/>
          </a:p>
        </p:txBody>
      </p:sp>
      <p:sp>
        <p:nvSpPr>
          <p:cNvPr id="25" name="Bildplatzhalter 6"/>
          <p:cNvSpPr>
            <a:spLocks noGrp="1"/>
          </p:cNvSpPr>
          <p:nvPr>
            <p:ph type="pic" sz="quarter" idx="30" hasCustomPrompt="1"/>
          </p:nvPr>
        </p:nvSpPr>
        <p:spPr>
          <a:xfrm>
            <a:off x="579574" y="4867487"/>
            <a:ext cx="3384000" cy="12708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 dirty="0"/>
              <a:t>Space for a partner’s logo</a:t>
            </a:r>
          </a:p>
          <a:p>
            <a:endParaRPr lang="en-US" dirty="0"/>
          </a:p>
        </p:txBody>
      </p:sp>
      <p:sp>
        <p:nvSpPr>
          <p:cNvPr id="26" name="Bildplatzhalter 6"/>
          <p:cNvSpPr>
            <a:spLocks noGrp="1"/>
          </p:cNvSpPr>
          <p:nvPr>
            <p:ph type="pic" sz="quarter" idx="31" hasCustomPrompt="1"/>
          </p:nvPr>
        </p:nvSpPr>
        <p:spPr>
          <a:xfrm>
            <a:off x="4412195" y="4866450"/>
            <a:ext cx="3384000" cy="12708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 dirty="0"/>
              <a:t>Space for a partner’s logo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561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6" userDrawn="1">
          <p15:clr>
            <a:srgbClr val="FBAE40"/>
          </p15:clr>
        </p15:guide>
        <p15:guide id="2" pos="54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3093" y="636613"/>
            <a:ext cx="10845364" cy="549926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600"/>
              </a:spcBef>
              <a:buFont typeface="Arial" panose="020B0604020202020204" pitchFamily="34" charset="0"/>
              <a:buNone/>
              <a:defRPr sz="1700" baseline="0">
                <a:latin typeface="+mj-lt"/>
              </a:defRPr>
            </a:lvl1pPr>
            <a:lvl2pPr marL="216000" indent="-216000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/>
            </a:lvl2pPr>
          </a:lstStyle>
          <a:p>
            <a:pPr lvl="0"/>
            <a:r>
              <a:rPr lang="de-DE" dirty="0"/>
              <a:t>Chapter 1</a:t>
            </a:r>
          </a:p>
          <a:p>
            <a:pPr lvl="1"/>
            <a:r>
              <a:rPr lang="de-DE" dirty="0"/>
              <a:t>Chapter 1</a:t>
            </a:r>
          </a:p>
          <a:p>
            <a:pPr lvl="1"/>
            <a:r>
              <a:rPr lang="de-DE" dirty="0"/>
              <a:t>Chapter 2</a:t>
            </a:r>
          </a:p>
          <a:p>
            <a:pPr lvl="0"/>
            <a:r>
              <a:rPr lang="de-DE" dirty="0"/>
              <a:t>Chapter 2</a:t>
            </a:r>
          </a:p>
          <a:p>
            <a:pPr lvl="1"/>
            <a:r>
              <a:rPr lang="de-DE" dirty="0"/>
              <a:t>Chapter 1</a:t>
            </a:r>
          </a:p>
          <a:p>
            <a:pPr lvl="1"/>
            <a:r>
              <a:rPr lang="de-DE" dirty="0"/>
              <a:t>Chapter 2</a:t>
            </a:r>
          </a:p>
          <a:p>
            <a:pPr lvl="0"/>
            <a:r>
              <a:rPr lang="de-DE" dirty="0"/>
              <a:t>Chapter 3</a:t>
            </a:r>
          </a:p>
          <a:p>
            <a:pPr lvl="1"/>
            <a:r>
              <a:rPr lang="de-DE" dirty="0"/>
              <a:t>Chapter 1</a:t>
            </a:r>
          </a:p>
          <a:p>
            <a:pPr lvl="1"/>
            <a:r>
              <a:rPr lang="de-DE" dirty="0"/>
              <a:t>Chapter 2</a:t>
            </a:r>
          </a:p>
          <a:p>
            <a:pPr lvl="0"/>
            <a:r>
              <a:rPr lang="de-DE" dirty="0"/>
              <a:t>Chapter 4</a:t>
            </a:r>
          </a:p>
          <a:p>
            <a:pPr lvl="1"/>
            <a:r>
              <a:rPr lang="de-DE" dirty="0"/>
              <a:t>Chapter 1</a:t>
            </a:r>
          </a:p>
          <a:p>
            <a:pPr lvl="1"/>
            <a:r>
              <a:rPr lang="de-DE" dirty="0"/>
              <a:t>Chapter 2</a:t>
            </a:r>
          </a:p>
          <a:p>
            <a:pPr lvl="0"/>
            <a:r>
              <a:rPr lang="de-DE" dirty="0"/>
              <a:t>Chapter 5</a:t>
            </a:r>
          </a:p>
          <a:p>
            <a:pPr lvl="1"/>
            <a:r>
              <a:rPr lang="de-DE" dirty="0"/>
              <a:t>Chapter 1</a:t>
            </a:r>
          </a:p>
          <a:p>
            <a:pPr lvl="1"/>
            <a:r>
              <a:rPr lang="de-DE" dirty="0"/>
              <a:t>Chapter 2</a:t>
            </a:r>
          </a:p>
          <a:p>
            <a:pPr lvl="1"/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AT"/>
              <a:t>12/14/2015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717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,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1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your</a:t>
            </a:r>
            <a:r>
              <a:rPr lang="de-DE" dirty="0"/>
              <a:t> title </a:t>
            </a:r>
            <a:r>
              <a:rPr lang="de-DE" dirty="0" err="1"/>
              <a:t>and</a:t>
            </a:r>
            <a:r>
              <a:rPr lang="de-DE" dirty="0"/>
              <a:t> a large </a:t>
            </a:r>
            <a:r>
              <a:rPr lang="de-DE" dirty="0" err="1"/>
              <a:t>image</a:t>
            </a:r>
            <a:endParaRPr lang="de-AT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AT"/>
              <a:t>12/14/2015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942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,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1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tabLst>
                <a:tab pos="2146300" algn="l"/>
              </a:tabLst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space</a:t>
            </a:r>
            <a:r>
              <a:rPr lang="de-DE" dirty="0"/>
              <a:t> </a:t>
            </a:r>
            <a:r>
              <a:rPr lang="de-DE" dirty="0" err="1"/>
              <a:t>for</a:t>
            </a:r>
            <a:br>
              <a:rPr lang="de-DE" dirty="0"/>
            </a:br>
            <a:r>
              <a:rPr lang="de-DE" dirty="0" err="1"/>
              <a:t>your</a:t>
            </a:r>
            <a:r>
              <a:rPr lang="de-DE" dirty="0"/>
              <a:t> title </a:t>
            </a:r>
            <a:r>
              <a:rPr lang="de-DE" dirty="0" err="1"/>
              <a:t>and</a:t>
            </a:r>
            <a:r>
              <a:rPr lang="de-DE" dirty="0"/>
              <a:t> a large </a:t>
            </a:r>
            <a:r>
              <a:rPr lang="de-DE" dirty="0" err="1"/>
              <a:t>image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AT"/>
              <a:t>12/14/2015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901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your</a:t>
            </a:r>
            <a:r>
              <a:rPr lang="de-DE" dirty="0"/>
              <a:t> title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1600" y="1621584"/>
            <a:ext cx="11138400" cy="451674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  <a:endParaRPr lang="en-US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71600" y="5858820"/>
            <a:ext cx="11138400" cy="278127"/>
          </a:xfrm>
        </p:spPr>
        <p:txBody>
          <a:bodyPr anchor="b">
            <a:noAutofit/>
          </a:bodyPr>
          <a:lstStyle>
            <a:lvl1pPr marL="0" indent="0">
              <a:lnSpc>
                <a:spcPct val="83000"/>
              </a:lnSpc>
              <a:buNone/>
              <a:defRPr sz="800" b="0">
                <a:latin typeface="+mn-lt"/>
              </a:defRPr>
            </a:lvl1pPr>
            <a:lvl2pPr marL="198000" indent="0">
              <a:lnSpc>
                <a:spcPts val="1000"/>
              </a:lnSpc>
              <a:buNone/>
              <a:defRPr sz="750"/>
            </a:lvl2pPr>
            <a:lvl3pPr marL="396000" indent="0">
              <a:lnSpc>
                <a:spcPts val="1000"/>
              </a:lnSpc>
              <a:buNone/>
              <a:defRPr sz="750"/>
            </a:lvl3pPr>
            <a:lvl4pPr marL="594000" indent="0">
              <a:lnSpc>
                <a:spcPts val="1000"/>
              </a:lnSpc>
              <a:buNone/>
              <a:defRPr sz="750"/>
            </a:lvl4pPr>
            <a:lvl5pPr marL="792000" indent="0">
              <a:lnSpc>
                <a:spcPts val="1000"/>
              </a:lnSpc>
              <a:buNone/>
              <a:defRPr sz="750"/>
            </a:lvl5pPr>
          </a:lstStyle>
          <a:p>
            <a:pPr lvl="0"/>
            <a:r>
              <a:rPr lang="en-US" noProof="0" dirty="0"/>
              <a:t>Source: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en-AT"/>
              <a:t>12/14/2015</a:t>
            </a:r>
            <a:endParaRPr lang="en-US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99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and contr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title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contrast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8800" y="1641600"/>
            <a:ext cx="5400000" cy="4514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 baseline="0"/>
            </a:lvl4pPr>
            <a:lvl5pPr algn="l">
              <a:defRPr baseline="0"/>
            </a:lvl5pPr>
          </a:lstStyle>
          <a:p>
            <a:pPr lvl="0"/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13600" y="1638000"/>
            <a:ext cx="5400000" cy="4514400"/>
          </a:xfrm>
        </p:spPr>
        <p:txBody>
          <a:bodyPr/>
          <a:lstStyle/>
          <a:p>
            <a:pPr lvl="0"/>
            <a:r>
              <a:rPr lang="de-DE" dirty="0"/>
              <a:t>Space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  <a:endParaRPr lang="en-US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T"/>
              <a:t>12/14/2015</a:t>
            </a:r>
            <a:endParaRPr lang="en-US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301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6000" y="575999"/>
            <a:ext cx="11124000" cy="99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dirty="0"/>
              <a:t>Titelmusterformat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600" y="1620000"/>
            <a:ext cx="11142000" cy="45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4800" y="6357600"/>
            <a:ext cx="817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AT"/>
              <a:t>12/14/2015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89600" y="6350400"/>
            <a:ext cx="2426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Space for author and course number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19600" y="635760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 b="0">
                <a:solidFill>
                  <a:schemeClr val="tx1"/>
                </a:solidFill>
                <a:latin typeface="+mn-lt"/>
              </a:defRPr>
            </a:lvl1pPr>
          </a:lstStyle>
          <a:p>
            <a:fld id="{2E1B1CB6-5C5C-443C-B788-F7ADFC2977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8" name="Grafik 27"/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00" y="6350561"/>
            <a:ext cx="271781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7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0" r:id="rId2"/>
    <p:sldLayoutId id="2147483682" r:id="rId3"/>
    <p:sldLayoutId id="2147483669" r:id="rId4"/>
    <p:sldLayoutId id="2147483670" r:id="rId5"/>
    <p:sldLayoutId id="2147483666" r:id="rId6"/>
    <p:sldLayoutId id="2147483677" r:id="rId7"/>
    <p:sldLayoutId id="2147483662" r:id="rId8"/>
    <p:sldLayoutId id="2147483664" r:id="rId9"/>
    <p:sldLayoutId id="2147483671" r:id="rId10"/>
    <p:sldLayoutId id="2147483672" r:id="rId11"/>
    <p:sldLayoutId id="2147483673" r:id="rId12"/>
    <p:sldLayoutId id="2147483675" r:id="rId13"/>
    <p:sldLayoutId id="2147483674" r:id="rId14"/>
    <p:sldLayoutId id="2147483678" r:id="rId15"/>
    <p:sldLayoutId id="2147483683" r:id="rId16"/>
    <p:sldLayoutId id="2147483684" r:id="rId17"/>
    <p:sldLayoutId id="2147483685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  <p:sldLayoutId id="2147483700" r:id="rId30"/>
    <p:sldLayoutId id="2147483701" r:id="rId31"/>
  </p:sldLayoutIdLst>
  <p:hf hdr="0" ft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0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5000"/>
        </a:lnSpc>
        <a:spcBef>
          <a:spcPts val="800"/>
        </a:spcBef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5000"/>
        </a:lnSpc>
        <a:spcBef>
          <a:spcPts val="0"/>
        </a:spcBef>
        <a:buSzPct val="125000"/>
        <a:buFont typeface="Arial" panose="020B0604020202020204" pitchFamily="34" charset="0"/>
        <a:buChar char="◦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5000"/>
        </a:lnSpc>
        <a:spcBef>
          <a:spcPts val="0"/>
        </a:spcBef>
        <a:buSzPct val="85000"/>
        <a:buFont typeface="Wingdings" panose="05000000000000000000" pitchFamily="2" charset="2"/>
        <a:buChar char="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105000"/>
        </a:lnSpc>
        <a:spcBef>
          <a:spcPts val="0"/>
        </a:spcBef>
        <a:buSzPct val="110000"/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105000"/>
        </a:lnSpc>
        <a:spcBef>
          <a:spcPts val="0"/>
        </a:spcBef>
        <a:buSzPct val="65000"/>
        <a:buFont typeface="Wingdings 2" panose="05020102010507070707" pitchFamily="18" charset="2"/>
        <a:buChar char="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78" userDrawn="1">
          <p15:clr>
            <a:srgbClr val="F26B43"/>
          </p15:clr>
        </p15:guide>
        <p15:guide id="2" pos="5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7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3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2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0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1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4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5.png"/><Relationship Id="rId4" Type="http://schemas.openxmlformats.org/officeDocument/2006/relationships/image" Target="../media/image55.png"/><Relationship Id="rId9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4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6.png"/><Relationship Id="rId4" Type="http://schemas.openxmlformats.org/officeDocument/2006/relationships/image" Target="../media/image55.png"/><Relationship Id="rId9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10" Type="http://schemas.openxmlformats.org/officeDocument/2006/relationships/image" Target="../media/image76.svg"/><Relationship Id="rId4" Type="http://schemas.openxmlformats.org/officeDocument/2006/relationships/image" Target="../media/image70.svg"/><Relationship Id="rId9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10" Type="http://schemas.openxmlformats.org/officeDocument/2006/relationships/image" Target="../media/image76.svg"/><Relationship Id="rId4" Type="http://schemas.openxmlformats.org/officeDocument/2006/relationships/image" Target="../media/image70.svg"/><Relationship Id="rId9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850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0870F-5A98-4EA5-AF8B-2E2F3D2AD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Reproduceable,</a:t>
            </a:r>
            <a:br>
              <a:rPr lang="en-US" dirty="0"/>
            </a:br>
            <a:r>
              <a:rPr lang="en-US" dirty="0"/>
              <a:t>but:</a:t>
            </a:r>
            <a:endParaRPr lang="en-AT" dirty="0"/>
          </a:p>
        </p:txBody>
      </p:sp>
      <p:pic>
        <p:nvPicPr>
          <p:cNvPr id="3" name="loops-problem-crop">
            <a:hlinkClick r:id="" action="ppaction://media"/>
            <a:extLst>
              <a:ext uri="{FF2B5EF4-FFF2-40B4-BE49-F238E27FC236}">
                <a16:creationId xmlns:a16="http://schemas.microsoft.com/office/drawing/2014/main" id="{BC10995F-E81C-431A-B9B9-462B3723BF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3189" y="575999"/>
            <a:ext cx="6804936" cy="570600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1E8D2D7-3FBD-4747-8519-3FF727FA29D2}"/>
              </a:ext>
            </a:extLst>
          </p:cNvPr>
          <p:cNvSpPr txBox="1">
            <a:spLocks/>
          </p:cNvSpPr>
          <p:nvPr/>
        </p:nvSpPr>
        <p:spPr>
          <a:xfrm>
            <a:off x="471599" y="1621584"/>
            <a:ext cx="4433775" cy="4516749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Char char="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Char char="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dirty="0"/>
              <a:t>Only last state is visible, leading to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undocumented analyses, or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duplicated code.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800" dirty="0"/>
          </a:p>
          <a:p>
            <a:pPr>
              <a:lnSpc>
                <a:spcPct val="150000"/>
              </a:lnSpc>
            </a:pPr>
            <a:r>
              <a:rPr lang="en-US" sz="1800" dirty="0"/>
              <a:t>Cell can be executed in arbitrary order, contradicting the order in the notebook.</a:t>
            </a:r>
          </a:p>
          <a:p>
            <a:pPr>
              <a:lnSpc>
                <a:spcPct val="150000"/>
              </a:lnSpc>
            </a:pPr>
            <a:endParaRPr lang="en-US" sz="1800" dirty="0"/>
          </a:p>
          <a:p>
            <a:pPr>
              <a:lnSpc>
                <a:spcPct val="150000"/>
              </a:lnSpc>
            </a:pPr>
            <a:endParaRPr lang="en-US" sz="180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BBD3359-D11E-4CBA-8039-829808CE7A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93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5144" y="183467"/>
            <a:ext cx="2990201" cy="387013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85" name="Google Shape;28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34" y="183467"/>
            <a:ext cx="2990199" cy="386343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86" name="Google Shape;286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46367" y="183467"/>
            <a:ext cx="2990200" cy="393589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87" name="Google Shape;287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15756" y="183467"/>
            <a:ext cx="2990201" cy="387016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88" name="Google Shape;288;p43"/>
          <p:cNvSpPr/>
          <p:nvPr/>
        </p:nvSpPr>
        <p:spPr>
          <a:xfrm>
            <a:off x="2684167" y="277667"/>
            <a:ext cx="3222800" cy="1194400"/>
          </a:xfrm>
          <a:prstGeom prst="wedgeRoundRectCallout">
            <a:avLst>
              <a:gd name="adj1" fmla="val -55228"/>
              <a:gd name="adj2" fmla="val -11580"/>
              <a:gd name="adj3" fmla="val 0"/>
            </a:avLst>
          </a:prstGeom>
          <a:solidFill>
            <a:srgbClr val="48B694"/>
          </a:solidFill>
          <a:ln w="9525" cap="flat" cmpd="sng">
            <a:solidFill>
              <a:srgbClr val="7D82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de" sz="2000" i="1" dirty="0">
                <a:latin typeface="Lato"/>
                <a:ea typeface="Lato"/>
                <a:cs typeface="Lato"/>
                <a:sym typeface="Lato"/>
              </a:rPr>
              <a:t>24% of 863k Jupyter notebooks on GitHub could be successfully re-executed.</a:t>
            </a:r>
            <a:endParaRPr sz="2000" i="1"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9" name="Google Shape;289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1188" y="2827068"/>
            <a:ext cx="2990200" cy="392130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90" name="Google Shape;290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34726" y="2874285"/>
            <a:ext cx="2990199" cy="387408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91" name="Google Shape;291;p43"/>
          <p:cNvSpPr/>
          <p:nvPr/>
        </p:nvSpPr>
        <p:spPr>
          <a:xfrm>
            <a:off x="1211967" y="1716133"/>
            <a:ext cx="3391200" cy="1063600"/>
          </a:xfrm>
          <a:prstGeom prst="wedgeRoundRectCallout">
            <a:avLst>
              <a:gd name="adj1" fmla="val -30462"/>
              <a:gd name="adj2" fmla="val -70367"/>
              <a:gd name="adj3" fmla="val 0"/>
            </a:avLst>
          </a:prstGeom>
          <a:solidFill>
            <a:srgbClr val="48B694"/>
          </a:solidFill>
          <a:ln w="9525" cap="flat" cmpd="sng">
            <a:solidFill>
              <a:srgbClr val="7D82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de" sz="2000" i="1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Only 4% of the analyzed Notebooks produced the same results.</a:t>
            </a:r>
            <a:endParaRPr sz="2000" i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2" name="Google Shape;292;p43"/>
          <p:cNvSpPr/>
          <p:nvPr/>
        </p:nvSpPr>
        <p:spPr>
          <a:xfrm>
            <a:off x="409700" y="4018867"/>
            <a:ext cx="3633600" cy="1396000"/>
          </a:xfrm>
          <a:prstGeom prst="wedgeRoundRectCallout">
            <a:avLst>
              <a:gd name="adj1" fmla="val -28935"/>
              <a:gd name="adj2" fmla="val -69725"/>
              <a:gd name="adj3" fmla="val 0"/>
            </a:avLst>
          </a:prstGeom>
          <a:solidFill>
            <a:srgbClr val="FBE156"/>
          </a:solidFill>
          <a:ln w="9525" cap="flat" cmpd="sng">
            <a:solidFill>
              <a:srgbClr val="7D82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de" sz="2000" i="1" dirty="0">
                <a:latin typeface="Lato"/>
                <a:ea typeface="Lato"/>
                <a:cs typeface="Lato"/>
                <a:sym typeface="Lato"/>
              </a:rPr>
              <a:t>More than 1/3 of the ~9.7 million Jupyter notebooks on Github cannot be reproduced due to out-of-order execution.</a:t>
            </a:r>
            <a:endParaRPr sz="2000" i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3" name="Google Shape;293;p43"/>
          <p:cNvSpPr/>
          <p:nvPr/>
        </p:nvSpPr>
        <p:spPr>
          <a:xfrm>
            <a:off x="7802567" y="1176633"/>
            <a:ext cx="4107600" cy="1554400"/>
          </a:xfrm>
          <a:prstGeom prst="wedgeRoundRectCallout">
            <a:avLst>
              <a:gd name="adj1" fmla="val 26248"/>
              <a:gd name="adj2" fmla="val -67619"/>
              <a:gd name="adj3" fmla="val 0"/>
            </a:avLst>
          </a:prstGeom>
          <a:solidFill>
            <a:srgbClr val="FBE156"/>
          </a:solidFill>
          <a:ln w="9525" cap="flat" cmpd="sng">
            <a:solidFill>
              <a:srgbClr val="7D82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de" sz="2000" i="1" dirty="0">
                <a:latin typeface="Lato"/>
                <a:ea typeface="Lato"/>
                <a:cs typeface="Lato"/>
                <a:sym typeface="Lato"/>
              </a:rPr>
              <a:t>[...] Notebooks are loose collections of scripts, charts, and tables that rarely tell a story or clearly represent the analysis process. </a:t>
            </a:r>
            <a:endParaRPr sz="2000" i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4" name="Google Shape;294;p43"/>
          <p:cNvSpPr txBox="1"/>
          <p:nvPr/>
        </p:nvSpPr>
        <p:spPr>
          <a:xfrm>
            <a:off x="1158000" y="6454033"/>
            <a:ext cx="10235200" cy="3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>
              <a:lnSpc>
                <a:spcPct val="105000"/>
              </a:lnSpc>
              <a:spcBef>
                <a:spcPts val="800"/>
              </a:spcBef>
            </a:pPr>
            <a:r>
              <a:rPr lang="de" sz="106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Davide Bonazzi/Salzman Art</a:t>
            </a:r>
            <a:endParaRPr sz="1067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r">
              <a:lnSpc>
                <a:spcPct val="105000"/>
              </a:lnSpc>
              <a:spcBef>
                <a:spcPts val="800"/>
              </a:spcBef>
            </a:pPr>
            <a:endParaRPr sz="1067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5" name="Google Shape;295;p43"/>
          <p:cNvSpPr txBox="1">
            <a:spLocks noGrp="1"/>
          </p:cNvSpPr>
          <p:nvPr>
            <p:ph type="sldNum" idx="12"/>
          </p:nvPr>
        </p:nvSpPr>
        <p:spPr>
          <a:xfrm>
            <a:off x="11019600" y="6357600"/>
            <a:ext cx="685600" cy="3652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de"/>
              <a:pPr>
                <a:buClr>
                  <a:srgbClr val="000000"/>
                </a:buClr>
              </a:pPr>
              <a:t>11</a:t>
            </a:fld>
            <a:endParaRPr/>
          </a:p>
        </p:txBody>
      </p:sp>
      <p:pic>
        <p:nvPicPr>
          <p:cNvPr id="296" name="Google Shape;296;p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68263" y="2874289"/>
            <a:ext cx="2990199" cy="3874084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3"/>
          <p:cNvSpPr/>
          <p:nvPr/>
        </p:nvSpPr>
        <p:spPr>
          <a:xfrm>
            <a:off x="4123667" y="4010533"/>
            <a:ext cx="3980000" cy="1396000"/>
          </a:xfrm>
          <a:prstGeom prst="wedgeRoundRectCallout">
            <a:avLst>
              <a:gd name="adj1" fmla="val 24910"/>
              <a:gd name="adj2" fmla="val -77198"/>
              <a:gd name="adj3" fmla="val 0"/>
            </a:avLst>
          </a:prstGeom>
          <a:solidFill>
            <a:srgbClr val="F05268"/>
          </a:solidFill>
          <a:ln w="9525" cap="flat" cmpd="sng">
            <a:solidFill>
              <a:srgbClr val="7D82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de" sz="2000" i="1" dirty="0">
                <a:latin typeface="Lato"/>
                <a:ea typeface="Lato"/>
                <a:cs typeface="Lato"/>
                <a:sym typeface="Lato"/>
              </a:rPr>
              <a:t>I wanted Jupyter to be the tool that tracked what I did, and I'm sad that it's not.</a:t>
            </a:r>
            <a:endParaRPr sz="2000" i="1"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8" name="Google Shape;298;p4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247267" y="2874301"/>
            <a:ext cx="2817699" cy="38740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99" name="Google Shape;299;p43"/>
          <p:cNvSpPr/>
          <p:nvPr/>
        </p:nvSpPr>
        <p:spPr>
          <a:xfrm>
            <a:off x="8184033" y="4010533"/>
            <a:ext cx="3980000" cy="1396000"/>
          </a:xfrm>
          <a:prstGeom prst="wedgeRoundRectCallout">
            <a:avLst>
              <a:gd name="adj1" fmla="val 24910"/>
              <a:gd name="adj2" fmla="val -77198"/>
              <a:gd name="adj3" fmla="val 0"/>
            </a:avLst>
          </a:prstGeom>
          <a:solidFill>
            <a:srgbClr val="48B694"/>
          </a:solidFill>
          <a:ln w="9525" cap="flat" cmpd="sng">
            <a:solidFill>
              <a:srgbClr val="7D82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de" sz="2000" i="1" dirty="0">
                <a:latin typeface="Lato"/>
                <a:ea typeface="Lato"/>
                <a:cs typeface="Lato"/>
                <a:sym typeface="Lato"/>
              </a:rPr>
              <a:t>Exploration is opportunistic; actions are driven in reaction to the data.</a:t>
            </a:r>
            <a:endParaRPr sz="2000" i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0" name="Google Shape;300;p43"/>
          <p:cNvSpPr/>
          <p:nvPr/>
        </p:nvSpPr>
        <p:spPr>
          <a:xfrm>
            <a:off x="5906967" y="5608133"/>
            <a:ext cx="5581600" cy="1194400"/>
          </a:xfrm>
          <a:prstGeom prst="wedgeRoundRectCallout">
            <a:avLst>
              <a:gd name="adj1" fmla="val 54363"/>
              <a:gd name="adj2" fmla="val -41619"/>
              <a:gd name="adj3" fmla="val 0"/>
            </a:avLst>
          </a:prstGeom>
          <a:solidFill>
            <a:srgbClr val="48B694"/>
          </a:solidFill>
          <a:ln w="9525" cap="flat" cmpd="sng">
            <a:solidFill>
              <a:srgbClr val="7D82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de" i="1" dirty="0">
                <a:latin typeface="Lato"/>
                <a:ea typeface="Lato"/>
                <a:cs typeface="Lato"/>
                <a:sym typeface="Lato"/>
              </a:rPr>
              <a:t>A common complaint was the difficulty of tracking the exploration process, including documenting the purpose of various pieces  of code or other artifacts, and the provenance of results.</a:t>
            </a:r>
            <a:endParaRPr i="1" dirty="0"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59039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55F9DB-1EA1-41B6-8546-E3840A5F0A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pPr algn="ctr"/>
            <a:endParaRPr lang="en-US" sz="3200" dirty="0"/>
          </a:p>
          <a:p>
            <a:pPr algn="ctr"/>
            <a:r>
              <a:rPr lang="en-US" sz="3200" dirty="0"/>
              <a:t>Leveraging </a:t>
            </a:r>
            <a:r>
              <a:rPr lang="en-US" sz="3200" dirty="0">
                <a:solidFill>
                  <a:srgbClr val="48B694"/>
                </a:solidFill>
              </a:rPr>
              <a:t>Provenance </a:t>
            </a:r>
            <a:r>
              <a:rPr lang="en-US" sz="3200" dirty="0"/>
              <a:t>and</a:t>
            </a:r>
            <a:r>
              <a:rPr lang="en-US" sz="3200" dirty="0">
                <a:solidFill>
                  <a:srgbClr val="48B694"/>
                </a:solidFill>
              </a:rPr>
              <a:t> </a:t>
            </a:r>
            <a:r>
              <a:rPr lang="en-US" sz="3200" dirty="0"/>
              <a:t>Visualization </a:t>
            </a:r>
            <a:br>
              <a:rPr lang="en-US" sz="3200" dirty="0"/>
            </a:br>
            <a:r>
              <a:rPr lang="en-US" sz="3200" dirty="0"/>
              <a:t>to Support Exploratory Data Analysis </a:t>
            </a:r>
            <a:br>
              <a:rPr lang="en-US" sz="3200" dirty="0"/>
            </a:br>
            <a:r>
              <a:rPr lang="en-US" sz="3200" dirty="0"/>
              <a:t>in Computational Notebooks</a:t>
            </a:r>
            <a:endParaRPr lang="en-AT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C1F479-E188-4817-9341-A34BBE49EB9B}"/>
              </a:ext>
            </a:extLst>
          </p:cNvPr>
          <p:cNvSpPr txBox="1"/>
          <p:nvPr/>
        </p:nvSpPr>
        <p:spPr>
          <a:xfrm>
            <a:off x="4289242" y="856522"/>
            <a:ext cx="35130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12000" b="1" i="0" u="none" strike="noStrike" dirty="0">
                <a:solidFill>
                  <a:srgbClr val="66C2A5"/>
                </a:solidFill>
                <a:effectLst/>
                <a:latin typeface="Sacramento" panose="02000507000000020000" pitchFamily="2" charset="0"/>
              </a:rPr>
              <a:t>l</a:t>
            </a:r>
            <a:r>
              <a:rPr lang="de-AT" sz="12000" b="1" i="0" u="none" strike="noStrike" dirty="0">
                <a:solidFill>
                  <a:srgbClr val="FBE156"/>
                </a:solidFill>
                <a:effectLst/>
                <a:latin typeface="Sacramento" panose="02000507000000020000" pitchFamily="2" charset="0"/>
              </a:rPr>
              <a:t>oo</a:t>
            </a:r>
            <a:r>
              <a:rPr lang="de-AT" sz="12000" b="1" i="0" u="none" strike="noStrike" dirty="0">
                <a:solidFill>
                  <a:srgbClr val="66C2A5"/>
                </a:solidFill>
                <a:effectLst/>
                <a:latin typeface="Sacramento" panose="02000507000000020000" pitchFamily="2" charset="0"/>
              </a:rPr>
              <a:t>p</a:t>
            </a:r>
            <a:r>
              <a:rPr lang="de-AT" sz="12000" b="1" i="0" u="none" strike="noStrike" dirty="0">
                <a:solidFill>
                  <a:srgbClr val="F05268"/>
                </a:solidFill>
                <a:effectLst/>
                <a:latin typeface="Sacramento" panose="02000507000000020000" pitchFamily="2" charset="0"/>
              </a:rPr>
              <a:t>s</a:t>
            </a:r>
            <a:endParaRPr lang="en-AT" sz="120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95A0B-EFDE-4847-BFDA-0898A428CA3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136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8D36B-BCC7-41D8-855B-6B5182DBD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Provenance - What is tracked?</a:t>
            </a:r>
            <a:endParaRPr lang="en-A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82A57-396D-444A-9244-3B4BF476219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Cutler, Z., </a:t>
            </a:r>
            <a:r>
              <a:rPr lang="en-US" dirty="0" err="1"/>
              <a:t>Gadhave</a:t>
            </a:r>
            <a:r>
              <a:rPr lang="en-US" dirty="0"/>
              <a:t>, K., &amp; Lex, A. (2020). </a:t>
            </a:r>
            <a:r>
              <a:rPr lang="en-US" dirty="0" err="1"/>
              <a:t>Trrack</a:t>
            </a:r>
            <a:r>
              <a:rPr lang="en-US" dirty="0"/>
              <a:t>: A library for provenance-tracking in web-based visualizations. </a:t>
            </a:r>
            <a:br>
              <a:rPr lang="en-US" dirty="0"/>
            </a:br>
            <a:r>
              <a:rPr lang="en-US" dirty="0"/>
              <a:t> In </a:t>
            </a:r>
            <a:r>
              <a:rPr lang="en-US" i="1" dirty="0"/>
              <a:t>2020 IEEE Visualization Conference (VIS)</a:t>
            </a:r>
            <a:r>
              <a:rPr lang="en-US" dirty="0"/>
              <a:t> (pp. 116-120).</a:t>
            </a:r>
          </a:p>
        </p:txBody>
      </p:sp>
      <p:sp>
        <p:nvSpPr>
          <p:cNvPr id="37" name="Google Shape;251;p42">
            <a:extLst>
              <a:ext uri="{FF2B5EF4-FFF2-40B4-BE49-F238E27FC236}">
                <a16:creationId xmlns:a16="http://schemas.microsoft.com/office/drawing/2014/main" id="{0574B0CA-464B-44E9-9D0F-AECC2B72EDF7}"/>
              </a:ext>
            </a:extLst>
          </p:cNvPr>
          <p:cNvSpPr/>
          <p:nvPr/>
        </p:nvSpPr>
        <p:spPr>
          <a:xfrm>
            <a:off x="508427" y="1563000"/>
            <a:ext cx="3701700" cy="3732000"/>
          </a:xfrm>
          <a:prstGeom prst="roundRect">
            <a:avLst>
              <a:gd name="adj" fmla="val 4587"/>
            </a:avLst>
          </a:prstGeom>
          <a:solidFill>
            <a:srgbClr val="F3F3F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38" name="Google Shape;252;p42">
            <a:extLst>
              <a:ext uri="{FF2B5EF4-FFF2-40B4-BE49-F238E27FC236}">
                <a16:creationId xmlns:a16="http://schemas.microsoft.com/office/drawing/2014/main" id="{D8FC0426-0218-4580-A4A4-43846A5770D7}"/>
              </a:ext>
            </a:extLst>
          </p:cNvPr>
          <p:cNvSpPr/>
          <p:nvPr/>
        </p:nvSpPr>
        <p:spPr>
          <a:xfrm>
            <a:off x="773402" y="1715400"/>
            <a:ext cx="3345900" cy="498600"/>
          </a:xfrm>
          <a:prstGeom prst="roundRect">
            <a:avLst>
              <a:gd name="adj" fmla="val 18167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An Analysis of Cars 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39" name="Google Shape;253;p42">
            <a:extLst>
              <a:ext uri="{FF2B5EF4-FFF2-40B4-BE49-F238E27FC236}">
                <a16:creationId xmlns:a16="http://schemas.microsoft.com/office/drawing/2014/main" id="{EB723507-6AFD-40D4-925A-1F3F72640B4A}"/>
              </a:ext>
            </a:extLst>
          </p:cNvPr>
          <p:cNvSpPr/>
          <p:nvPr/>
        </p:nvSpPr>
        <p:spPr>
          <a:xfrm>
            <a:off x="773402" y="2321975"/>
            <a:ext cx="3345900" cy="498600"/>
          </a:xfrm>
          <a:prstGeom prst="roundRect">
            <a:avLst>
              <a:gd name="adj" fmla="val 18167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" sz="900" b="0" i="0" u="none" strike="noStrike" kern="0" cap="none" spc="0" normalizeH="0" baseline="0" noProof="0">
                <a:ln>
                  <a:noFill/>
                </a:ln>
                <a:solidFill>
                  <a:srgbClr val="5BA755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import </a:t>
            </a:r>
            <a:r>
              <a:rPr kumimoji="0" lang="de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pandas as </a:t>
            </a:r>
            <a:r>
              <a:rPr kumimoji="0" lang="de" sz="900" b="0" i="0" u="none" strike="noStrike" kern="0" cap="none" spc="0" normalizeH="0" baseline="0" noProof="0">
                <a:ln>
                  <a:noFill/>
                </a:ln>
                <a:solidFill>
                  <a:srgbClr val="5BA755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pd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5BA755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cars = pd.</a:t>
            </a:r>
            <a:r>
              <a:rPr kumimoji="0" lang="de" sz="900" b="0" i="0" u="none" strike="noStrike" kern="0" cap="none" spc="0" normalizeH="0" baseline="0" noProof="0">
                <a:ln>
                  <a:noFill/>
                </a:ln>
                <a:solidFill>
                  <a:srgbClr val="0084BB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read_csv</a:t>
            </a:r>
            <a:r>
              <a:rPr kumimoji="0" lang="de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('</a:t>
            </a:r>
            <a:r>
              <a:rPr kumimoji="0" lang="de" sz="900" b="0" i="0" u="none" strike="noStrike" kern="0" cap="none" spc="0" normalizeH="0" baseline="0" noProof="0">
                <a:ln>
                  <a:noFill/>
                </a:ln>
                <a:solidFill>
                  <a:srgbClr val="D95C4C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data/mtcars.csv</a:t>
            </a:r>
            <a:r>
              <a:rPr kumimoji="0" lang="de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')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40" name="Google Shape;254;p42">
            <a:extLst>
              <a:ext uri="{FF2B5EF4-FFF2-40B4-BE49-F238E27FC236}">
                <a16:creationId xmlns:a16="http://schemas.microsoft.com/office/drawing/2014/main" id="{EECA3DDE-C4E4-433C-97B7-256305BEECC2}"/>
              </a:ext>
            </a:extLst>
          </p:cNvPr>
          <p:cNvSpPr/>
          <p:nvPr/>
        </p:nvSpPr>
        <p:spPr>
          <a:xfrm>
            <a:off x="773402" y="2898249"/>
            <a:ext cx="3345900" cy="2333331"/>
          </a:xfrm>
          <a:prstGeom prst="roundRect">
            <a:avLst>
              <a:gd name="adj" fmla="val 3580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rgbClr val="000000"/>
              </a:buClr>
            </a:pPr>
            <a:r>
              <a:rPr kumimoji="0" lang="de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cars.</a:t>
            </a:r>
            <a:r>
              <a:rPr kumimoji="0" lang="de" sz="900" b="0" i="0" u="none" strike="noStrike" kern="0" cap="none" spc="0" normalizeH="0" baseline="0" noProof="0" dirty="0">
                <a:ln>
                  <a:noFill/>
                </a:ln>
                <a:solidFill>
                  <a:srgbClr val="D95C4C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plot</a:t>
            </a:r>
            <a:r>
              <a:rPr kumimoji="0" lang="de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(x=</a:t>
            </a:r>
            <a:r>
              <a:rPr kumimoji="0" lang="de" sz="900" b="0" i="0" u="none" strike="noStrike" kern="0" cap="none" spc="0" normalizeH="0" baseline="0" noProof="0" dirty="0">
                <a:ln>
                  <a:noFill/>
                </a:ln>
                <a:solidFill>
                  <a:srgbClr val="D95C4C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'mpg'</a:t>
            </a:r>
            <a:r>
              <a:rPr kumimoji="0" lang="de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,y=</a:t>
            </a:r>
            <a:r>
              <a:rPr lang="de" sz="900" kern="0" dirty="0">
                <a:solidFill>
                  <a:srgbClr val="D95C4C"/>
                </a:solidFill>
                <a:latin typeface="Courier New"/>
                <a:ea typeface="Courier New"/>
                <a:cs typeface="Courier New"/>
                <a:sym typeface="Courier New"/>
              </a:rPr>
              <a:t>'cyl</a:t>
            </a:r>
            <a:r>
              <a:rPr kumimoji="0" lang="de" sz="900" b="0" i="0" u="none" strike="noStrike" kern="0" cap="none" spc="0" normalizeH="0" baseline="0" noProof="0" dirty="0">
                <a:ln>
                  <a:noFill/>
                </a:ln>
                <a:solidFill>
                  <a:srgbClr val="D95C4C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'</a:t>
            </a:r>
            <a:r>
              <a:rPr kumimoji="0" lang="de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,kind=</a:t>
            </a:r>
            <a:r>
              <a:rPr kumimoji="0" lang="de" sz="900" b="0" i="0" u="none" strike="noStrike" kern="0" cap="none" spc="0" normalizeH="0" baseline="0" noProof="0" dirty="0">
                <a:ln>
                  <a:noFill/>
                </a:ln>
                <a:solidFill>
                  <a:srgbClr val="D95C4C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'scatter'</a:t>
            </a:r>
            <a:r>
              <a:rPr kumimoji="0" lang="de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43" name="Google Shape;257;p42">
            <a:extLst>
              <a:ext uri="{FF2B5EF4-FFF2-40B4-BE49-F238E27FC236}">
                <a16:creationId xmlns:a16="http://schemas.microsoft.com/office/drawing/2014/main" id="{00ACC6DB-83B3-4380-8742-9AD5C36887B5}"/>
              </a:ext>
            </a:extLst>
          </p:cNvPr>
          <p:cNvSpPr txBox="1"/>
          <p:nvPr/>
        </p:nvSpPr>
        <p:spPr>
          <a:xfrm>
            <a:off x="528445" y="2457650"/>
            <a:ext cx="2130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" sz="1100" b="1" kern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[1]</a:t>
            </a:r>
            <a:endParaRPr sz="1100" b="1" kern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" name="Google Shape;258;p42">
            <a:extLst>
              <a:ext uri="{FF2B5EF4-FFF2-40B4-BE49-F238E27FC236}">
                <a16:creationId xmlns:a16="http://schemas.microsoft.com/office/drawing/2014/main" id="{F00DECBA-B94A-420C-A7BB-FDCC14914D16}"/>
              </a:ext>
            </a:extLst>
          </p:cNvPr>
          <p:cNvSpPr txBox="1"/>
          <p:nvPr/>
        </p:nvSpPr>
        <p:spPr>
          <a:xfrm>
            <a:off x="528445" y="3067250"/>
            <a:ext cx="2130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" sz="1100" b="1" kern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[4]</a:t>
            </a:r>
            <a:endParaRPr sz="1100" b="1" kern="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5" name="Google Shape;259;p42">
            <a:extLst>
              <a:ext uri="{FF2B5EF4-FFF2-40B4-BE49-F238E27FC236}">
                <a16:creationId xmlns:a16="http://schemas.microsoft.com/office/drawing/2014/main" id="{EADB80BB-244D-4F9A-9E00-6A9950AE11CC}"/>
              </a:ext>
            </a:extLst>
          </p:cNvPr>
          <p:cNvGrpSpPr/>
          <p:nvPr/>
        </p:nvGrpSpPr>
        <p:grpSpPr>
          <a:xfrm>
            <a:off x="4119302" y="1570695"/>
            <a:ext cx="3911764" cy="1000580"/>
            <a:chOff x="4698211" y="1582005"/>
            <a:chExt cx="3911764" cy="1000580"/>
          </a:xfrm>
        </p:grpSpPr>
        <p:sp>
          <p:nvSpPr>
            <p:cNvPr id="46" name="Google Shape;260;p42">
              <a:extLst>
                <a:ext uri="{FF2B5EF4-FFF2-40B4-BE49-F238E27FC236}">
                  <a16:creationId xmlns:a16="http://schemas.microsoft.com/office/drawing/2014/main" id="{ECA0A0E0-D1D4-40E5-A5B1-70700EE41217}"/>
                </a:ext>
              </a:extLst>
            </p:cNvPr>
            <p:cNvSpPr/>
            <p:nvPr/>
          </p:nvSpPr>
          <p:spPr>
            <a:xfrm>
              <a:off x="5264075" y="1582005"/>
              <a:ext cx="3345900" cy="498600"/>
            </a:xfrm>
            <a:prstGeom prst="roundRect">
              <a:avLst>
                <a:gd name="adj" fmla="val 18167"/>
              </a:avLst>
            </a:prstGeom>
            <a:solidFill>
              <a:srgbClr val="FFFFFF"/>
            </a:solidFill>
            <a:ln w="19050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5BA755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rPr>
                <a:t>import </a:t>
              </a:r>
              <a:r>
                <a:rPr kumimoji="0" lang="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rPr>
                <a:t>pandas as </a:t>
              </a:r>
              <a:r>
                <a:rPr kumimoji="0" lang="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5BA755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rPr>
                <a:t>pd</a:t>
              </a:r>
              <a:endPara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5BA755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rPr>
                <a:t>cars = pd.</a:t>
              </a:r>
              <a:r>
                <a:rPr kumimoji="0" lang="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84BB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rPr>
                <a:t>read_csv</a:t>
              </a:r>
              <a:r>
                <a:rPr kumimoji="0" lang="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rPr>
                <a:t>('</a:t>
              </a:r>
              <a:r>
                <a:rPr kumimoji="0" lang="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D95C4C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rPr>
                <a:t>data/mtcars.csv</a:t>
              </a:r>
              <a:r>
                <a:rPr kumimoji="0" lang="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rPr>
                <a:t>')</a:t>
              </a:r>
              <a:endPara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cxnSp>
          <p:nvCxnSpPr>
            <p:cNvPr id="47" name="Google Shape;261;p42">
              <a:extLst>
                <a:ext uri="{FF2B5EF4-FFF2-40B4-BE49-F238E27FC236}">
                  <a16:creationId xmlns:a16="http://schemas.microsoft.com/office/drawing/2014/main" id="{A1B3519B-29E1-40C1-918B-E4DA484FD5CC}"/>
                </a:ext>
              </a:extLst>
            </p:cNvPr>
            <p:cNvCxnSpPr>
              <a:cxnSpLocks/>
              <a:stCxn id="39" idx="3"/>
              <a:endCxn id="46" idx="1"/>
            </p:cNvCxnSpPr>
            <p:nvPr/>
          </p:nvCxnSpPr>
          <p:spPr>
            <a:xfrm flipV="1">
              <a:off x="4698211" y="1831305"/>
              <a:ext cx="565864" cy="751280"/>
            </a:xfrm>
            <a:prstGeom prst="straightConnector1">
              <a:avLst/>
            </a:prstGeom>
            <a:noFill/>
            <a:ln w="9525" cap="flat" cmpd="sng">
              <a:solidFill>
                <a:srgbClr val="7D828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8" name="Google Shape;262;p42">
              <a:extLst>
                <a:ext uri="{FF2B5EF4-FFF2-40B4-BE49-F238E27FC236}">
                  <a16:creationId xmlns:a16="http://schemas.microsoft.com/office/drawing/2014/main" id="{6DF31B21-EC61-4DE4-B203-4A8BBA1071A1}"/>
                </a:ext>
              </a:extLst>
            </p:cNvPr>
            <p:cNvSpPr txBox="1"/>
            <p:nvPr/>
          </p:nvSpPr>
          <p:spPr>
            <a:xfrm>
              <a:off x="8346643" y="1723600"/>
              <a:ext cx="2130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[1]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9" name="Google Shape;263;p42">
            <a:extLst>
              <a:ext uri="{FF2B5EF4-FFF2-40B4-BE49-F238E27FC236}">
                <a16:creationId xmlns:a16="http://schemas.microsoft.com/office/drawing/2014/main" id="{CF12E1A5-F582-49D7-8C28-BF2538319848}"/>
              </a:ext>
            </a:extLst>
          </p:cNvPr>
          <p:cNvGrpSpPr/>
          <p:nvPr/>
        </p:nvGrpSpPr>
        <p:grpSpPr>
          <a:xfrm>
            <a:off x="4119302" y="2651519"/>
            <a:ext cx="3913854" cy="1413396"/>
            <a:chOff x="4103985" y="2213585"/>
            <a:chExt cx="4505990" cy="1464601"/>
          </a:xfrm>
        </p:grpSpPr>
        <p:sp>
          <p:nvSpPr>
            <p:cNvPr id="50" name="Google Shape;264;p42">
              <a:extLst>
                <a:ext uri="{FF2B5EF4-FFF2-40B4-BE49-F238E27FC236}">
                  <a16:creationId xmlns:a16="http://schemas.microsoft.com/office/drawing/2014/main" id="{10CDE56F-0733-4FE2-A01C-469572A8DD47}"/>
                </a:ext>
              </a:extLst>
            </p:cNvPr>
            <p:cNvSpPr/>
            <p:nvPr/>
          </p:nvSpPr>
          <p:spPr>
            <a:xfrm>
              <a:off x="4754835" y="2213585"/>
              <a:ext cx="3855140" cy="498600"/>
            </a:xfrm>
            <a:prstGeom prst="roundRect">
              <a:avLst>
                <a:gd name="adj" fmla="val 18167"/>
              </a:avLst>
            </a:prstGeom>
            <a:solidFill>
              <a:srgbClr val="FFFFFF"/>
            </a:solidFill>
            <a:ln w="19050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rPr>
                <a:t>cars.</a:t>
              </a:r>
              <a:r>
                <a:rPr kumimoji="0" lang="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D95C4C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rPr>
                <a:t>plot</a:t>
              </a:r>
              <a:r>
                <a:rPr kumimoji="0" lang="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rPr>
                <a:t>(x=</a:t>
              </a:r>
              <a:r>
                <a:rPr kumimoji="0" lang="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D95C4C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rPr>
                <a:t>'mpg'</a:t>
              </a:r>
              <a:r>
                <a:rPr kumimoji="0" lang="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rPr>
                <a:t>)</a:t>
              </a:r>
              <a:endPara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cxnSp>
          <p:nvCxnSpPr>
            <p:cNvPr id="51" name="Google Shape;265;p42">
              <a:extLst>
                <a:ext uri="{FF2B5EF4-FFF2-40B4-BE49-F238E27FC236}">
                  <a16:creationId xmlns:a16="http://schemas.microsoft.com/office/drawing/2014/main" id="{758F60DF-EDE8-46F2-9517-7DABB0B2E9CE}"/>
                </a:ext>
              </a:extLst>
            </p:cNvPr>
            <p:cNvCxnSpPr>
              <a:cxnSpLocks/>
              <a:stCxn id="40" idx="3"/>
              <a:endCxn id="50" idx="1"/>
            </p:cNvCxnSpPr>
            <p:nvPr/>
          </p:nvCxnSpPr>
          <p:spPr>
            <a:xfrm flipV="1">
              <a:off x="4103985" y="2462885"/>
              <a:ext cx="650850" cy="1215301"/>
            </a:xfrm>
            <a:prstGeom prst="straightConnector1">
              <a:avLst/>
            </a:prstGeom>
            <a:noFill/>
            <a:ln w="9525" cap="flat" cmpd="sng">
              <a:solidFill>
                <a:srgbClr val="7D828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2" name="Google Shape;266;p42">
              <a:extLst>
                <a:ext uri="{FF2B5EF4-FFF2-40B4-BE49-F238E27FC236}">
                  <a16:creationId xmlns:a16="http://schemas.microsoft.com/office/drawing/2014/main" id="{C5A7FBC4-1621-4A41-8A45-BD9E4BDCE9D9}"/>
                </a:ext>
              </a:extLst>
            </p:cNvPr>
            <p:cNvSpPr txBox="1"/>
            <p:nvPr/>
          </p:nvSpPr>
          <p:spPr>
            <a:xfrm>
              <a:off x="8311695" y="2333201"/>
              <a:ext cx="247948" cy="2232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[2]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3" name="Google Shape;267;p42">
            <a:extLst>
              <a:ext uri="{FF2B5EF4-FFF2-40B4-BE49-F238E27FC236}">
                <a16:creationId xmlns:a16="http://schemas.microsoft.com/office/drawing/2014/main" id="{B3693F11-F46D-45AE-A175-94B073568626}"/>
              </a:ext>
            </a:extLst>
          </p:cNvPr>
          <p:cNvGrpSpPr/>
          <p:nvPr/>
        </p:nvGrpSpPr>
        <p:grpSpPr>
          <a:xfrm>
            <a:off x="4119302" y="3766200"/>
            <a:ext cx="3911221" cy="498600"/>
            <a:chOff x="4698754" y="2493067"/>
            <a:chExt cx="3911221" cy="498600"/>
          </a:xfrm>
        </p:grpSpPr>
        <p:sp>
          <p:nvSpPr>
            <p:cNvPr id="54" name="Google Shape;268;p42">
              <a:extLst>
                <a:ext uri="{FF2B5EF4-FFF2-40B4-BE49-F238E27FC236}">
                  <a16:creationId xmlns:a16="http://schemas.microsoft.com/office/drawing/2014/main" id="{F9F7A8EB-DB9A-4F9F-B9A3-71A3009FB764}"/>
                </a:ext>
              </a:extLst>
            </p:cNvPr>
            <p:cNvSpPr/>
            <p:nvPr/>
          </p:nvSpPr>
          <p:spPr>
            <a:xfrm>
              <a:off x="5264075" y="2493067"/>
              <a:ext cx="3345900" cy="498600"/>
            </a:xfrm>
            <a:prstGeom prst="roundRect">
              <a:avLst>
                <a:gd name="adj" fmla="val 18167"/>
              </a:avLst>
            </a:prstGeom>
            <a:solidFill>
              <a:srgbClr val="FFFFFF"/>
            </a:solidFill>
            <a:ln w="19050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rPr>
                <a:t>cars.</a:t>
              </a:r>
              <a:r>
                <a:rPr kumimoji="0" lang="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D95C4C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rPr>
                <a:t>plot</a:t>
              </a:r>
              <a:r>
                <a:rPr kumimoji="0" lang="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rPr>
                <a:t>(x=</a:t>
              </a:r>
              <a:r>
                <a:rPr kumimoji="0" lang="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D95C4C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rPr>
                <a:t>'mpg'</a:t>
              </a:r>
              <a:r>
                <a:rPr kumimoji="0" lang="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rPr>
                <a:t>,y=</a:t>
              </a:r>
              <a:r>
                <a:rPr kumimoji="0" lang="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D95C4C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rPr>
                <a:t>'cyl'</a:t>
              </a:r>
              <a:r>
                <a:rPr kumimoji="0" lang="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rPr>
                <a:t>)</a:t>
              </a:r>
              <a:endPara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cxnSp>
          <p:nvCxnSpPr>
            <p:cNvPr id="55" name="Google Shape;269;p42">
              <a:extLst>
                <a:ext uri="{FF2B5EF4-FFF2-40B4-BE49-F238E27FC236}">
                  <a16:creationId xmlns:a16="http://schemas.microsoft.com/office/drawing/2014/main" id="{F0300A4F-CBE6-4BB1-9FFA-DBAF8ECD7404}"/>
                </a:ext>
              </a:extLst>
            </p:cNvPr>
            <p:cNvCxnSpPr>
              <a:cxnSpLocks/>
              <a:stCxn id="40" idx="3"/>
              <a:endCxn id="54" idx="1"/>
            </p:cNvCxnSpPr>
            <p:nvPr/>
          </p:nvCxnSpPr>
          <p:spPr>
            <a:xfrm flipV="1">
              <a:off x="4698754" y="2742367"/>
              <a:ext cx="565321" cy="49415"/>
            </a:xfrm>
            <a:prstGeom prst="straightConnector1">
              <a:avLst/>
            </a:prstGeom>
            <a:noFill/>
            <a:ln w="9525" cap="flat" cmpd="sng">
              <a:solidFill>
                <a:srgbClr val="7D828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6" name="Google Shape;270;p42">
              <a:extLst>
                <a:ext uri="{FF2B5EF4-FFF2-40B4-BE49-F238E27FC236}">
                  <a16:creationId xmlns:a16="http://schemas.microsoft.com/office/drawing/2014/main" id="{89D6FA30-DC5C-4F3B-ADE3-BC3685941C8A}"/>
                </a:ext>
              </a:extLst>
            </p:cNvPr>
            <p:cNvSpPr txBox="1"/>
            <p:nvPr/>
          </p:nvSpPr>
          <p:spPr>
            <a:xfrm>
              <a:off x="8346643" y="2628805"/>
              <a:ext cx="2130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[3]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7" name="Google Shape;271;p42">
            <a:extLst>
              <a:ext uri="{FF2B5EF4-FFF2-40B4-BE49-F238E27FC236}">
                <a16:creationId xmlns:a16="http://schemas.microsoft.com/office/drawing/2014/main" id="{208A74C5-CE1B-47F3-85C0-E67B7EAB7831}"/>
              </a:ext>
            </a:extLst>
          </p:cNvPr>
          <p:cNvGrpSpPr/>
          <p:nvPr/>
        </p:nvGrpSpPr>
        <p:grpSpPr>
          <a:xfrm>
            <a:off x="4119302" y="4064915"/>
            <a:ext cx="3918103" cy="1192949"/>
            <a:chOff x="4691872" y="2782396"/>
            <a:chExt cx="3918103" cy="1192949"/>
          </a:xfrm>
        </p:grpSpPr>
        <p:sp>
          <p:nvSpPr>
            <p:cNvPr id="58" name="Google Shape;272;p42">
              <a:extLst>
                <a:ext uri="{FF2B5EF4-FFF2-40B4-BE49-F238E27FC236}">
                  <a16:creationId xmlns:a16="http://schemas.microsoft.com/office/drawing/2014/main" id="{015DE288-A8BF-4361-B01B-1F3A769C238A}"/>
                </a:ext>
              </a:extLst>
            </p:cNvPr>
            <p:cNvSpPr/>
            <p:nvPr/>
          </p:nvSpPr>
          <p:spPr>
            <a:xfrm>
              <a:off x="5264075" y="3476745"/>
              <a:ext cx="3345900" cy="498600"/>
            </a:xfrm>
            <a:prstGeom prst="roundRect">
              <a:avLst>
                <a:gd name="adj" fmla="val 18167"/>
              </a:avLst>
            </a:prstGeom>
            <a:solidFill>
              <a:srgbClr val="FFFFFF"/>
            </a:solidFill>
            <a:ln w="19050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rPr>
                <a:t>cars.</a:t>
              </a:r>
              <a:r>
                <a:rPr kumimoji="0" lang="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D95C4C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rPr>
                <a:t>plot</a:t>
              </a:r>
              <a:r>
                <a:rPr kumimoji="0" lang="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rPr>
                <a:t>(x=</a:t>
              </a:r>
              <a:r>
                <a:rPr kumimoji="0" lang="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D95C4C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rPr>
                <a:t>'mpg'</a:t>
              </a:r>
              <a:r>
                <a:rPr kumimoji="0" lang="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rPr>
                <a:t>,y=</a:t>
              </a:r>
              <a:r>
                <a:rPr kumimoji="0" lang="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D95C4C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rPr>
                <a:t>'cyl'</a:t>
              </a:r>
              <a:r>
                <a:rPr kumimoji="0" lang="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rPr>
                <a:t>,kind=</a:t>
              </a:r>
              <a:r>
                <a:rPr kumimoji="0" lang="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D95C4C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rPr>
                <a:t>'scatter'</a:t>
              </a:r>
              <a:r>
                <a:rPr kumimoji="0" lang="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rPr>
                <a:t>)</a:t>
              </a:r>
              <a:endPara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cxnSp>
          <p:nvCxnSpPr>
            <p:cNvPr id="59" name="Google Shape;273;p42">
              <a:extLst>
                <a:ext uri="{FF2B5EF4-FFF2-40B4-BE49-F238E27FC236}">
                  <a16:creationId xmlns:a16="http://schemas.microsoft.com/office/drawing/2014/main" id="{FAB281EF-D148-4418-9B58-B5F2F0DC7D36}"/>
                </a:ext>
              </a:extLst>
            </p:cNvPr>
            <p:cNvCxnSpPr>
              <a:cxnSpLocks/>
              <a:stCxn id="40" idx="3"/>
              <a:endCxn id="58" idx="1"/>
            </p:cNvCxnSpPr>
            <p:nvPr/>
          </p:nvCxnSpPr>
          <p:spPr>
            <a:xfrm>
              <a:off x="4691872" y="2782396"/>
              <a:ext cx="572203" cy="943649"/>
            </a:xfrm>
            <a:prstGeom prst="straightConnector1">
              <a:avLst/>
            </a:prstGeom>
            <a:noFill/>
            <a:ln w="9525" cap="flat" cmpd="sng">
              <a:solidFill>
                <a:srgbClr val="7D828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0" name="Google Shape;274;p42">
              <a:extLst>
                <a:ext uri="{FF2B5EF4-FFF2-40B4-BE49-F238E27FC236}">
                  <a16:creationId xmlns:a16="http://schemas.microsoft.com/office/drawing/2014/main" id="{B14A7BB5-E753-4F3D-AD09-22E2F7BF3590}"/>
                </a:ext>
              </a:extLst>
            </p:cNvPr>
            <p:cNvSpPr txBox="1"/>
            <p:nvPr/>
          </p:nvSpPr>
          <p:spPr>
            <a:xfrm>
              <a:off x="8346643" y="3628600"/>
              <a:ext cx="2130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de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[4]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76" name="Google Shape;262;p42">
            <a:extLst>
              <a:ext uri="{FF2B5EF4-FFF2-40B4-BE49-F238E27FC236}">
                <a16:creationId xmlns:a16="http://schemas.microsoft.com/office/drawing/2014/main" id="{CD3F5217-449C-43D1-8BE3-D4E18E16336B}"/>
              </a:ext>
            </a:extLst>
          </p:cNvPr>
          <p:cNvSpPr txBox="1"/>
          <p:nvPr/>
        </p:nvSpPr>
        <p:spPr>
          <a:xfrm>
            <a:off x="8228564" y="1717245"/>
            <a:ext cx="213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v1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" name="Google Shape;262;p42">
            <a:extLst>
              <a:ext uri="{FF2B5EF4-FFF2-40B4-BE49-F238E27FC236}">
                <a16:creationId xmlns:a16="http://schemas.microsoft.com/office/drawing/2014/main" id="{BE4E239E-5E9E-4D7A-AAA5-C305E031CA52}"/>
              </a:ext>
            </a:extLst>
          </p:cNvPr>
          <p:cNvSpPr txBox="1"/>
          <p:nvPr/>
        </p:nvSpPr>
        <p:spPr>
          <a:xfrm>
            <a:off x="8213126" y="2771133"/>
            <a:ext cx="213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v2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" name="Google Shape;262;p42">
            <a:extLst>
              <a:ext uri="{FF2B5EF4-FFF2-40B4-BE49-F238E27FC236}">
                <a16:creationId xmlns:a16="http://schemas.microsoft.com/office/drawing/2014/main" id="{D4A988EE-038A-4128-A774-5052B7B00EE4}"/>
              </a:ext>
            </a:extLst>
          </p:cNvPr>
          <p:cNvSpPr txBox="1"/>
          <p:nvPr/>
        </p:nvSpPr>
        <p:spPr>
          <a:xfrm>
            <a:off x="8228564" y="3883710"/>
            <a:ext cx="213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v3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9" name="Google Shape;262;p42">
            <a:extLst>
              <a:ext uri="{FF2B5EF4-FFF2-40B4-BE49-F238E27FC236}">
                <a16:creationId xmlns:a16="http://schemas.microsoft.com/office/drawing/2014/main" id="{AD4D58C7-C8D2-4D40-A85A-41A34276CFD9}"/>
              </a:ext>
            </a:extLst>
          </p:cNvPr>
          <p:cNvSpPr txBox="1"/>
          <p:nvPr/>
        </p:nvSpPr>
        <p:spPr>
          <a:xfrm>
            <a:off x="8228564" y="4931634"/>
            <a:ext cx="213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v4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BE53291E-40B3-44FB-83A9-69CEBF530046}"/>
              </a:ext>
            </a:extLst>
          </p:cNvPr>
          <p:cNvGrpSpPr/>
          <p:nvPr/>
        </p:nvGrpSpPr>
        <p:grpSpPr>
          <a:xfrm>
            <a:off x="8652151" y="2196798"/>
            <a:ext cx="624817" cy="1165637"/>
            <a:chOff x="9687633" y="2042700"/>
            <a:chExt cx="624817" cy="1165637"/>
          </a:xfrm>
        </p:grpSpPr>
        <p:sp>
          <p:nvSpPr>
            <p:cNvPr id="102" name="Google Shape;251;p42">
              <a:extLst>
                <a:ext uri="{FF2B5EF4-FFF2-40B4-BE49-F238E27FC236}">
                  <a16:creationId xmlns:a16="http://schemas.microsoft.com/office/drawing/2014/main" id="{990F2EFA-5215-4F7D-9B14-D06DF122DEFF}"/>
                </a:ext>
              </a:extLst>
            </p:cNvPr>
            <p:cNvSpPr/>
            <p:nvPr/>
          </p:nvSpPr>
          <p:spPr>
            <a:xfrm>
              <a:off x="9687633" y="2042700"/>
              <a:ext cx="624817" cy="1165637"/>
            </a:xfrm>
            <a:prstGeom prst="roundRect">
              <a:avLst>
                <a:gd name="adj" fmla="val 9618"/>
              </a:avLst>
            </a:prstGeom>
            <a:solidFill>
              <a:srgbClr val="F3F3F3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7" name="Google Shape;252;p42">
              <a:extLst>
                <a:ext uri="{FF2B5EF4-FFF2-40B4-BE49-F238E27FC236}">
                  <a16:creationId xmlns:a16="http://schemas.microsoft.com/office/drawing/2014/main" id="{539216A9-61F3-493E-A743-F945B118E269}"/>
                </a:ext>
              </a:extLst>
            </p:cNvPr>
            <p:cNvSpPr/>
            <p:nvPr/>
          </p:nvSpPr>
          <p:spPr>
            <a:xfrm>
              <a:off x="9756831" y="2109422"/>
              <a:ext cx="486422" cy="188533"/>
            </a:xfrm>
            <a:prstGeom prst="roundRect">
              <a:avLst>
                <a:gd name="adj" fmla="val 18167"/>
              </a:avLst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pic>
          <p:nvPicPr>
            <p:cNvPr id="108" name="Graphic 107">
              <a:extLst>
                <a:ext uri="{FF2B5EF4-FFF2-40B4-BE49-F238E27FC236}">
                  <a16:creationId xmlns:a16="http://schemas.microsoft.com/office/drawing/2014/main" id="{E0B20998-0028-4B4F-B7B6-718DEB672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883738" y="2090821"/>
              <a:ext cx="233829" cy="228600"/>
            </a:xfrm>
            <a:prstGeom prst="rect">
              <a:avLst/>
            </a:prstGeom>
          </p:spPr>
        </p:pic>
        <p:sp>
          <p:nvSpPr>
            <p:cNvPr id="105" name="Google Shape;253;p42">
              <a:extLst>
                <a:ext uri="{FF2B5EF4-FFF2-40B4-BE49-F238E27FC236}">
                  <a16:creationId xmlns:a16="http://schemas.microsoft.com/office/drawing/2014/main" id="{5047E809-D453-4225-97BE-7CC25A225FC3}"/>
                </a:ext>
              </a:extLst>
            </p:cNvPr>
            <p:cNvSpPr/>
            <p:nvPr/>
          </p:nvSpPr>
          <p:spPr>
            <a:xfrm>
              <a:off x="9756951" y="2325331"/>
              <a:ext cx="487403" cy="200793"/>
            </a:xfrm>
            <a:prstGeom prst="roundRect">
              <a:avLst>
                <a:gd name="adj" fmla="val 18167"/>
              </a:avLst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pic>
          <p:nvPicPr>
            <p:cNvPr id="106" name="Graphic 105">
              <a:extLst>
                <a:ext uri="{FF2B5EF4-FFF2-40B4-BE49-F238E27FC236}">
                  <a16:creationId xmlns:a16="http://schemas.microsoft.com/office/drawing/2014/main" id="{31AEC84A-6B35-4281-B9DB-C223DBCD7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86352" y="2306706"/>
              <a:ext cx="228600" cy="228600"/>
            </a:xfrm>
            <a:prstGeom prst="rect">
              <a:avLst/>
            </a:prstGeom>
          </p:spPr>
        </p:pic>
        <p:sp>
          <p:nvSpPr>
            <p:cNvPr id="110" name="Google Shape;253;p42">
              <a:extLst>
                <a:ext uri="{FF2B5EF4-FFF2-40B4-BE49-F238E27FC236}">
                  <a16:creationId xmlns:a16="http://schemas.microsoft.com/office/drawing/2014/main" id="{25CFBB9B-621A-4012-8D9B-E04103E46E38}"/>
                </a:ext>
              </a:extLst>
            </p:cNvPr>
            <p:cNvSpPr/>
            <p:nvPr/>
          </p:nvSpPr>
          <p:spPr>
            <a:xfrm>
              <a:off x="9756832" y="2552602"/>
              <a:ext cx="487403" cy="595931"/>
            </a:xfrm>
            <a:prstGeom prst="roundRect">
              <a:avLst>
                <a:gd name="adj" fmla="val 8396"/>
              </a:avLst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pic>
          <p:nvPicPr>
            <p:cNvPr id="111" name="Graphic 110">
              <a:extLst>
                <a:ext uri="{FF2B5EF4-FFF2-40B4-BE49-F238E27FC236}">
                  <a16:creationId xmlns:a16="http://schemas.microsoft.com/office/drawing/2014/main" id="{A9114C19-BC36-4C3C-BC97-010BD3E12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86352" y="2533977"/>
              <a:ext cx="228600" cy="228600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EA900E18-DCEB-456A-A11A-B7471922B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9051" y="2773064"/>
              <a:ext cx="461979" cy="357021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5B66FF5A-FECF-4140-90F3-7A17C159E49C}"/>
              </a:ext>
            </a:extLst>
          </p:cNvPr>
          <p:cNvGrpSpPr/>
          <p:nvPr/>
        </p:nvGrpSpPr>
        <p:grpSpPr>
          <a:xfrm>
            <a:off x="8652151" y="1544964"/>
            <a:ext cx="624817" cy="527267"/>
            <a:chOff x="9687633" y="2042699"/>
            <a:chExt cx="624817" cy="527267"/>
          </a:xfrm>
        </p:grpSpPr>
        <p:sp>
          <p:nvSpPr>
            <p:cNvPr id="146" name="Google Shape;251;p42">
              <a:extLst>
                <a:ext uri="{FF2B5EF4-FFF2-40B4-BE49-F238E27FC236}">
                  <a16:creationId xmlns:a16="http://schemas.microsoft.com/office/drawing/2014/main" id="{C1760ACA-F6C4-4A8E-8378-91FC00F71237}"/>
                </a:ext>
              </a:extLst>
            </p:cNvPr>
            <p:cNvSpPr/>
            <p:nvPr/>
          </p:nvSpPr>
          <p:spPr>
            <a:xfrm>
              <a:off x="9687633" y="2042699"/>
              <a:ext cx="624817" cy="527267"/>
            </a:xfrm>
            <a:prstGeom prst="roundRect">
              <a:avLst>
                <a:gd name="adj" fmla="val 9618"/>
              </a:avLst>
            </a:prstGeom>
            <a:solidFill>
              <a:srgbClr val="F3F3F3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52;p42">
              <a:extLst>
                <a:ext uri="{FF2B5EF4-FFF2-40B4-BE49-F238E27FC236}">
                  <a16:creationId xmlns:a16="http://schemas.microsoft.com/office/drawing/2014/main" id="{232888AA-21C3-4C1D-9F0F-1006B1EF355A}"/>
                </a:ext>
              </a:extLst>
            </p:cNvPr>
            <p:cNvSpPr/>
            <p:nvPr/>
          </p:nvSpPr>
          <p:spPr>
            <a:xfrm>
              <a:off x="9756831" y="2109422"/>
              <a:ext cx="486422" cy="188533"/>
            </a:xfrm>
            <a:prstGeom prst="roundRect">
              <a:avLst>
                <a:gd name="adj" fmla="val 18167"/>
              </a:avLst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pic>
          <p:nvPicPr>
            <p:cNvPr id="148" name="Graphic 147">
              <a:extLst>
                <a:ext uri="{FF2B5EF4-FFF2-40B4-BE49-F238E27FC236}">
                  <a16:creationId xmlns:a16="http://schemas.microsoft.com/office/drawing/2014/main" id="{A2D8C92F-D371-4AB3-B4AD-C139C2FB1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883738" y="2090821"/>
              <a:ext cx="233829" cy="228600"/>
            </a:xfrm>
            <a:prstGeom prst="rect">
              <a:avLst/>
            </a:prstGeom>
          </p:spPr>
        </p:pic>
        <p:sp>
          <p:nvSpPr>
            <p:cNvPr id="149" name="Google Shape;253;p42">
              <a:extLst>
                <a:ext uri="{FF2B5EF4-FFF2-40B4-BE49-F238E27FC236}">
                  <a16:creationId xmlns:a16="http://schemas.microsoft.com/office/drawing/2014/main" id="{A3372CB1-4B1C-49F4-B8B2-2E1C496E6CF1}"/>
                </a:ext>
              </a:extLst>
            </p:cNvPr>
            <p:cNvSpPr/>
            <p:nvPr/>
          </p:nvSpPr>
          <p:spPr>
            <a:xfrm>
              <a:off x="9756951" y="2325331"/>
              <a:ext cx="487403" cy="200793"/>
            </a:xfrm>
            <a:prstGeom prst="roundRect">
              <a:avLst>
                <a:gd name="adj" fmla="val 18167"/>
              </a:avLst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pic>
          <p:nvPicPr>
            <p:cNvPr id="150" name="Graphic 149">
              <a:extLst>
                <a:ext uri="{FF2B5EF4-FFF2-40B4-BE49-F238E27FC236}">
                  <a16:creationId xmlns:a16="http://schemas.microsoft.com/office/drawing/2014/main" id="{09F67A7F-BC2B-45D3-ACA3-7EFB9DB4D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86352" y="2306706"/>
              <a:ext cx="228600" cy="228600"/>
            </a:xfrm>
            <a:prstGeom prst="rect">
              <a:avLst/>
            </a:prstGeom>
          </p:spPr>
        </p:pic>
      </p:grpSp>
      <p:pic>
        <p:nvPicPr>
          <p:cNvPr id="165" name="Picture 164">
            <a:extLst>
              <a:ext uri="{FF2B5EF4-FFF2-40B4-BE49-F238E27FC236}">
                <a16:creationId xmlns:a16="http://schemas.microsoft.com/office/drawing/2014/main" id="{9F61A870-C266-4FB6-9C44-6612410E3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75" y="3256026"/>
            <a:ext cx="2589252" cy="1948706"/>
          </a:xfrm>
          <a:prstGeom prst="rect">
            <a:avLst/>
          </a:prstGeom>
        </p:spPr>
      </p:pic>
      <p:grpSp>
        <p:nvGrpSpPr>
          <p:cNvPr id="184" name="Group 183">
            <a:extLst>
              <a:ext uri="{FF2B5EF4-FFF2-40B4-BE49-F238E27FC236}">
                <a16:creationId xmlns:a16="http://schemas.microsoft.com/office/drawing/2014/main" id="{95AB38AD-D606-46D3-836B-CD13E7F4DD6B}"/>
              </a:ext>
            </a:extLst>
          </p:cNvPr>
          <p:cNvGrpSpPr/>
          <p:nvPr/>
        </p:nvGrpSpPr>
        <p:grpSpPr>
          <a:xfrm>
            <a:off x="8652151" y="3487002"/>
            <a:ext cx="624817" cy="1165637"/>
            <a:chOff x="9298537" y="3487002"/>
            <a:chExt cx="624817" cy="1165637"/>
          </a:xfrm>
        </p:grpSpPr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B3E8352A-8993-4FCE-800F-0B6937FE6037}"/>
                </a:ext>
              </a:extLst>
            </p:cNvPr>
            <p:cNvGrpSpPr/>
            <p:nvPr/>
          </p:nvGrpSpPr>
          <p:grpSpPr>
            <a:xfrm>
              <a:off x="9298537" y="3487002"/>
              <a:ext cx="624817" cy="1165637"/>
              <a:chOff x="9687633" y="2042700"/>
              <a:chExt cx="624817" cy="1165637"/>
            </a:xfrm>
          </p:grpSpPr>
          <p:sp>
            <p:nvSpPr>
              <p:cNvPr id="167" name="Google Shape;251;p42">
                <a:extLst>
                  <a:ext uri="{FF2B5EF4-FFF2-40B4-BE49-F238E27FC236}">
                    <a16:creationId xmlns:a16="http://schemas.microsoft.com/office/drawing/2014/main" id="{30386E1D-6F32-44BC-92CB-C306E358F773}"/>
                  </a:ext>
                </a:extLst>
              </p:cNvPr>
              <p:cNvSpPr/>
              <p:nvPr/>
            </p:nvSpPr>
            <p:spPr>
              <a:xfrm>
                <a:off x="9687633" y="2042700"/>
                <a:ext cx="624817" cy="1165637"/>
              </a:xfrm>
              <a:prstGeom prst="roundRect">
                <a:avLst>
                  <a:gd name="adj" fmla="val 9618"/>
                </a:avLst>
              </a:prstGeom>
              <a:solidFill>
                <a:srgbClr val="F3F3F3"/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8" name="Google Shape;252;p42">
                <a:extLst>
                  <a:ext uri="{FF2B5EF4-FFF2-40B4-BE49-F238E27FC236}">
                    <a16:creationId xmlns:a16="http://schemas.microsoft.com/office/drawing/2014/main" id="{6FA89AEA-1DE5-400A-ADA1-50AE6CA0C90D}"/>
                  </a:ext>
                </a:extLst>
              </p:cNvPr>
              <p:cNvSpPr/>
              <p:nvPr/>
            </p:nvSpPr>
            <p:spPr>
              <a:xfrm>
                <a:off x="9756831" y="2109422"/>
                <a:ext cx="486422" cy="188533"/>
              </a:xfrm>
              <a:prstGeom prst="roundRect">
                <a:avLst>
                  <a:gd name="adj" fmla="val 18167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pic>
            <p:nvPicPr>
              <p:cNvPr id="169" name="Graphic 168">
                <a:extLst>
                  <a:ext uri="{FF2B5EF4-FFF2-40B4-BE49-F238E27FC236}">
                    <a16:creationId xmlns:a16="http://schemas.microsoft.com/office/drawing/2014/main" id="{F6D022BD-1DDC-4190-BB2E-8DB738D952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883738" y="2090821"/>
                <a:ext cx="233829" cy="228600"/>
              </a:xfrm>
              <a:prstGeom prst="rect">
                <a:avLst/>
              </a:prstGeom>
            </p:spPr>
          </p:pic>
          <p:sp>
            <p:nvSpPr>
              <p:cNvPr id="170" name="Google Shape;253;p42">
                <a:extLst>
                  <a:ext uri="{FF2B5EF4-FFF2-40B4-BE49-F238E27FC236}">
                    <a16:creationId xmlns:a16="http://schemas.microsoft.com/office/drawing/2014/main" id="{E004D924-8E5C-4CE5-84A9-7BF76C2FEB38}"/>
                  </a:ext>
                </a:extLst>
              </p:cNvPr>
              <p:cNvSpPr/>
              <p:nvPr/>
            </p:nvSpPr>
            <p:spPr>
              <a:xfrm>
                <a:off x="9756951" y="2325331"/>
                <a:ext cx="487403" cy="200793"/>
              </a:xfrm>
              <a:prstGeom prst="roundRect">
                <a:avLst>
                  <a:gd name="adj" fmla="val 18167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endParaRPr>
              </a:p>
            </p:txBody>
          </p:sp>
          <p:pic>
            <p:nvPicPr>
              <p:cNvPr id="171" name="Graphic 170">
                <a:extLst>
                  <a:ext uri="{FF2B5EF4-FFF2-40B4-BE49-F238E27FC236}">
                    <a16:creationId xmlns:a16="http://schemas.microsoft.com/office/drawing/2014/main" id="{D9C78ECD-8F4E-42D9-BE8E-CB5BD93717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886352" y="2306706"/>
                <a:ext cx="228600" cy="228600"/>
              </a:xfrm>
              <a:prstGeom prst="rect">
                <a:avLst/>
              </a:prstGeom>
            </p:spPr>
          </p:pic>
          <p:sp>
            <p:nvSpPr>
              <p:cNvPr id="172" name="Google Shape;253;p42">
                <a:extLst>
                  <a:ext uri="{FF2B5EF4-FFF2-40B4-BE49-F238E27FC236}">
                    <a16:creationId xmlns:a16="http://schemas.microsoft.com/office/drawing/2014/main" id="{0B807C95-FE13-4B44-94D4-73ACE70778E9}"/>
                  </a:ext>
                </a:extLst>
              </p:cNvPr>
              <p:cNvSpPr/>
              <p:nvPr/>
            </p:nvSpPr>
            <p:spPr>
              <a:xfrm>
                <a:off x="9756832" y="2552602"/>
                <a:ext cx="487403" cy="595931"/>
              </a:xfrm>
              <a:prstGeom prst="roundRect">
                <a:avLst>
                  <a:gd name="adj" fmla="val 8396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endParaRPr>
              </a:p>
            </p:txBody>
          </p:sp>
          <p:pic>
            <p:nvPicPr>
              <p:cNvPr id="173" name="Graphic 172">
                <a:extLst>
                  <a:ext uri="{FF2B5EF4-FFF2-40B4-BE49-F238E27FC236}">
                    <a16:creationId xmlns:a16="http://schemas.microsoft.com/office/drawing/2014/main" id="{90D67BF0-8396-4436-9153-85BEFEC6A4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886352" y="2533977"/>
                <a:ext cx="228600" cy="228600"/>
              </a:xfrm>
              <a:prstGeom prst="rect">
                <a:avLst/>
              </a:prstGeom>
            </p:spPr>
          </p:pic>
        </p:grp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02A86EF5-745B-493B-B03B-85ED378AD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1134" y="4200070"/>
              <a:ext cx="460800" cy="358677"/>
            </a:xfrm>
            <a:prstGeom prst="rect">
              <a:avLst/>
            </a:prstGeom>
          </p:spPr>
        </p:pic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422909EF-5B93-4337-9BDC-2E2C2993DC67}"/>
              </a:ext>
            </a:extLst>
          </p:cNvPr>
          <p:cNvGrpSpPr/>
          <p:nvPr/>
        </p:nvGrpSpPr>
        <p:grpSpPr>
          <a:xfrm>
            <a:off x="8652151" y="4777207"/>
            <a:ext cx="624817" cy="1165637"/>
            <a:chOff x="9298537" y="4777207"/>
            <a:chExt cx="624817" cy="1165637"/>
          </a:xfrm>
        </p:grpSpPr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4546241-398C-4336-914F-2D3E52309A51}"/>
                </a:ext>
              </a:extLst>
            </p:cNvPr>
            <p:cNvGrpSpPr/>
            <p:nvPr/>
          </p:nvGrpSpPr>
          <p:grpSpPr>
            <a:xfrm>
              <a:off x="9298537" y="4777207"/>
              <a:ext cx="624817" cy="1165637"/>
              <a:chOff x="9687633" y="2042700"/>
              <a:chExt cx="624817" cy="1165637"/>
            </a:xfrm>
          </p:grpSpPr>
          <p:sp>
            <p:nvSpPr>
              <p:cNvPr id="176" name="Google Shape;251;p42">
                <a:extLst>
                  <a:ext uri="{FF2B5EF4-FFF2-40B4-BE49-F238E27FC236}">
                    <a16:creationId xmlns:a16="http://schemas.microsoft.com/office/drawing/2014/main" id="{5683EA80-0CAF-4D74-88DD-715E7678F323}"/>
                  </a:ext>
                </a:extLst>
              </p:cNvPr>
              <p:cNvSpPr/>
              <p:nvPr/>
            </p:nvSpPr>
            <p:spPr>
              <a:xfrm>
                <a:off x="9687633" y="2042700"/>
                <a:ext cx="624817" cy="1165637"/>
              </a:xfrm>
              <a:prstGeom prst="roundRect">
                <a:avLst>
                  <a:gd name="adj" fmla="val 9618"/>
                </a:avLst>
              </a:prstGeom>
              <a:solidFill>
                <a:srgbClr val="F3F3F3"/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7" name="Google Shape;252;p42">
                <a:extLst>
                  <a:ext uri="{FF2B5EF4-FFF2-40B4-BE49-F238E27FC236}">
                    <a16:creationId xmlns:a16="http://schemas.microsoft.com/office/drawing/2014/main" id="{880D3068-BDE9-47B2-BD1E-DDDDDEE8A102}"/>
                  </a:ext>
                </a:extLst>
              </p:cNvPr>
              <p:cNvSpPr/>
              <p:nvPr/>
            </p:nvSpPr>
            <p:spPr>
              <a:xfrm>
                <a:off x="9756831" y="2109422"/>
                <a:ext cx="486422" cy="188533"/>
              </a:xfrm>
              <a:prstGeom prst="roundRect">
                <a:avLst>
                  <a:gd name="adj" fmla="val 18167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pic>
            <p:nvPicPr>
              <p:cNvPr id="178" name="Graphic 177">
                <a:extLst>
                  <a:ext uri="{FF2B5EF4-FFF2-40B4-BE49-F238E27FC236}">
                    <a16:creationId xmlns:a16="http://schemas.microsoft.com/office/drawing/2014/main" id="{686B3AF1-07C7-4B9B-9EB2-5818FC68FD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883738" y="2090821"/>
                <a:ext cx="233829" cy="228600"/>
              </a:xfrm>
              <a:prstGeom prst="rect">
                <a:avLst/>
              </a:prstGeom>
            </p:spPr>
          </p:pic>
          <p:sp>
            <p:nvSpPr>
              <p:cNvPr id="179" name="Google Shape;253;p42">
                <a:extLst>
                  <a:ext uri="{FF2B5EF4-FFF2-40B4-BE49-F238E27FC236}">
                    <a16:creationId xmlns:a16="http://schemas.microsoft.com/office/drawing/2014/main" id="{7BEC25BD-BACE-4CDD-990D-7D850B02F785}"/>
                  </a:ext>
                </a:extLst>
              </p:cNvPr>
              <p:cNvSpPr/>
              <p:nvPr/>
            </p:nvSpPr>
            <p:spPr>
              <a:xfrm>
                <a:off x="9756951" y="2325331"/>
                <a:ext cx="487403" cy="200793"/>
              </a:xfrm>
              <a:prstGeom prst="roundRect">
                <a:avLst>
                  <a:gd name="adj" fmla="val 18167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endParaRPr>
              </a:p>
            </p:txBody>
          </p:sp>
          <p:pic>
            <p:nvPicPr>
              <p:cNvPr id="180" name="Graphic 179">
                <a:extLst>
                  <a:ext uri="{FF2B5EF4-FFF2-40B4-BE49-F238E27FC236}">
                    <a16:creationId xmlns:a16="http://schemas.microsoft.com/office/drawing/2014/main" id="{05CB60D8-051F-4588-81CC-DD270AF631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886352" y="2306706"/>
                <a:ext cx="228600" cy="228600"/>
              </a:xfrm>
              <a:prstGeom prst="rect">
                <a:avLst/>
              </a:prstGeom>
            </p:spPr>
          </p:pic>
          <p:sp>
            <p:nvSpPr>
              <p:cNvPr id="181" name="Google Shape;253;p42">
                <a:extLst>
                  <a:ext uri="{FF2B5EF4-FFF2-40B4-BE49-F238E27FC236}">
                    <a16:creationId xmlns:a16="http://schemas.microsoft.com/office/drawing/2014/main" id="{82497B1F-114A-42CB-A899-70690969622D}"/>
                  </a:ext>
                </a:extLst>
              </p:cNvPr>
              <p:cNvSpPr/>
              <p:nvPr/>
            </p:nvSpPr>
            <p:spPr>
              <a:xfrm>
                <a:off x="9756832" y="2552602"/>
                <a:ext cx="487403" cy="595931"/>
              </a:xfrm>
              <a:prstGeom prst="roundRect">
                <a:avLst>
                  <a:gd name="adj" fmla="val 8396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endParaRPr>
              </a:p>
            </p:txBody>
          </p:sp>
          <p:pic>
            <p:nvPicPr>
              <p:cNvPr id="182" name="Graphic 181">
                <a:extLst>
                  <a:ext uri="{FF2B5EF4-FFF2-40B4-BE49-F238E27FC236}">
                    <a16:creationId xmlns:a16="http://schemas.microsoft.com/office/drawing/2014/main" id="{137761C8-CA3B-4AEB-8A26-AF9905917D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886352" y="2533977"/>
                <a:ext cx="228600" cy="228600"/>
              </a:xfrm>
              <a:prstGeom prst="rect">
                <a:avLst/>
              </a:prstGeom>
            </p:spPr>
          </p:pic>
        </p:grp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5C9B35EF-0997-4E22-B92F-6AB658C31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955" y="5509997"/>
              <a:ext cx="460800" cy="346804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30DDAA2-A5B5-4FB0-B939-A9E65238AAEC}"/>
              </a:ext>
            </a:extLst>
          </p:cNvPr>
          <p:cNvGrpSpPr/>
          <p:nvPr/>
        </p:nvGrpSpPr>
        <p:grpSpPr>
          <a:xfrm>
            <a:off x="9276968" y="1808598"/>
            <a:ext cx="2611597" cy="3551428"/>
            <a:chOff x="9276968" y="1808598"/>
            <a:chExt cx="2611597" cy="3551428"/>
          </a:xfrm>
        </p:grpSpPr>
        <p:sp>
          <p:nvSpPr>
            <p:cNvPr id="188" name="Rectangle: Rounded Corners 187">
              <a:extLst>
                <a:ext uri="{FF2B5EF4-FFF2-40B4-BE49-F238E27FC236}">
                  <a16:creationId xmlns:a16="http://schemas.microsoft.com/office/drawing/2014/main" id="{2FB79B6C-254A-4189-8E95-F69CC8E71294}"/>
                </a:ext>
              </a:extLst>
            </p:cNvPr>
            <p:cNvSpPr/>
            <p:nvPr/>
          </p:nvSpPr>
          <p:spPr>
            <a:xfrm>
              <a:off x="10364565" y="3105140"/>
              <a:ext cx="1524000" cy="636970"/>
            </a:xfrm>
            <a:prstGeom prst="roundRect">
              <a:avLst/>
            </a:prstGeom>
            <a:solidFill>
              <a:srgbClr val="48B69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trrack</a:t>
              </a:r>
              <a:endParaRPr lang="en-AT" dirty="0"/>
            </a:p>
          </p:txBody>
        </p:sp>
        <p:cxnSp>
          <p:nvCxnSpPr>
            <p:cNvPr id="195" name="Connector: Elbow 194">
              <a:extLst>
                <a:ext uri="{FF2B5EF4-FFF2-40B4-BE49-F238E27FC236}">
                  <a16:creationId xmlns:a16="http://schemas.microsoft.com/office/drawing/2014/main" id="{897E6466-19EA-48CE-897B-67DCCC611515}"/>
                </a:ext>
              </a:extLst>
            </p:cNvPr>
            <p:cNvCxnSpPr>
              <a:stCxn id="146" idx="3"/>
              <a:endCxn id="188" idx="1"/>
            </p:cNvCxnSpPr>
            <p:nvPr/>
          </p:nvCxnSpPr>
          <p:spPr>
            <a:xfrm>
              <a:off x="9276968" y="1808598"/>
              <a:ext cx="1087597" cy="1615027"/>
            </a:xfrm>
            <a:prstGeom prst="bentConnector3">
              <a:avLst>
                <a:gd name="adj1" fmla="val 30718"/>
              </a:avLst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ctor: Elbow 196">
              <a:extLst>
                <a:ext uri="{FF2B5EF4-FFF2-40B4-BE49-F238E27FC236}">
                  <a16:creationId xmlns:a16="http://schemas.microsoft.com/office/drawing/2014/main" id="{10A028FA-389B-43A7-96B8-12B32D7BF00E}"/>
                </a:ext>
              </a:extLst>
            </p:cNvPr>
            <p:cNvCxnSpPr>
              <a:stCxn id="102" idx="3"/>
              <a:endCxn id="188" idx="1"/>
            </p:cNvCxnSpPr>
            <p:nvPr/>
          </p:nvCxnSpPr>
          <p:spPr>
            <a:xfrm>
              <a:off x="9276968" y="2779617"/>
              <a:ext cx="1087597" cy="644008"/>
            </a:xfrm>
            <a:prstGeom prst="bentConnector3">
              <a:avLst>
                <a:gd name="adj1" fmla="val 30672"/>
              </a:avLst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ctor: Elbow 198">
              <a:extLst>
                <a:ext uri="{FF2B5EF4-FFF2-40B4-BE49-F238E27FC236}">
                  <a16:creationId xmlns:a16="http://schemas.microsoft.com/office/drawing/2014/main" id="{2064E2B8-C10D-4900-B6EC-A40AE32AD48D}"/>
                </a:ext>
              </a:extLst>
            </p:cNvPr>
            <p:cNvCxnSpPr>
              <a:stCxn id="167" idx="3"/>
              <a:endCxn id="188" idx="1"/>
            </p:cNvCxnSpPr>
            <p:nvPr/>
          </p:nvCxnSpPr>
          <p:spPr>
            <a:xfrm flipV="1">
              <a:off x="9276968" y="3423625"/>
              <a:ext cx="1087597" cy="646196"/>
            </a:xfrm>
            <a:prstGeom prst="bentConnector3">
              <a:avLst>
                <a:gd name="adj1" fmla="val 30672"/>
              </a:avLst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ctor: Elbow 200">
              <a:extLst>
                <a:ext uri="{FF2B5EF4-FFF2-40B4-BE49-F238E27FC236}">
                  <a16:creationId xmlns:a16="http://schemas.microsoft.com/office/drawing/2014/main" id="{7AF3ED97-A19C-4274-AFCB-FD3FE552A79D}"/>
                </a:ext>
              </a:extLst>
            </p:cNvPr>
            <p:cNvCxnSpPr>
              <a:stCxn id="176" idx="3"/>
              <a:endCxn id="188" idx="1"/>
            </p:cNvCxnSpPr>
            <p:nvPr/>
          </p:nvCxnSpPr>
          <p:spPr>
            <a:xfrm flipV="1">
              <a:off x="9276968" y="3423625"/>
              <a:ext cx="1087597" cy="1936401"/>
            </a:xfrm>
            <a:prstGeom prst="bentConnector3">
              <a:avLst>
                <a:gd name="adj1" fmla="val 30672"/>
              </a:avLst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4" name="TextBox 203">
            <a:extLst>
              <a:ext uri="{FF2B5EF4-FFF2-40B4-BE49-F238E27FC236}">
                <a16:creationId xmlns:a16="http://schemas.microsoft.com/office/drawing/2014/main" id="{7CAB03ED-BDD3-4B7D-89CF-89F0B0309A07}"/>
              </a:ext>
            </a:extLst>
          </p:cNvPr>
          <p:cNvSpPr txBox="1"/>
          <p:nvPr/>
        </p:nvSpPr>
        <p:spPr>
          <a:xfrm>
            <a:off x="9661994" y="3434376"/>
            <a:ext cx="2470548" cy="19389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/>
              <a:t>JSON</a:t>
            </a:r>
          </a:p>
          <a:p>
            <a:endParaRPr lang="en-US" dirty="0"/>
          </a:p>
          <a:p>
            <a:pPr marL="288000" indent="-180000">
              <a:buFont typeface="Wingdings" panose="05000000000000000000" pitchFamily="2" charset="2"/>
              <a:buChar char="§"/>
            </a:pPr>
            <a:r>
              <a:rPr lang="en-US" dirty="0"/>
              <a:t>Cell Model</a:t>
            </a:r>
          </a:p>
          <a:p>
            <a:pPr marL="288000" indent="-180000">
              <a:buFont typeface="Wingdings" panose="05000000000000000000" pitchFamily="2" charset="2"/>
              <a:buChar char="§"/>
            </a:pPr>
            <a:r>
              <a:rPr lang="en-US" dirty="0"/>
              <a:t>Input &amp; Output HTML</a:t>
            </a:r>
          </a:p>
          <a:p>
            <a:pPr marL="288000" indent="-180000">
              <a:buFont typeface="Wingdings" panose="05000000000000000000" pitchFamily="2" charset="2"/>
              <a:buChar char="§"/>
            </a:pPr>
            <a:r>
              <a:rPr lang="en-US" dirty="0"/>
              <a:t>Type of Change</a:t>
            </a:r>
          </a:p>
          <a:p>
            <a:pPr marL="288000" indent="-180000">
              <a:buFont typeface="Wingdings" panose="05000000000000000000" pitchFamily="2" charset="2"/>
              <a:buChar char="§"/>
            </a:pPr>
            <a:r>
              <a:rPr lang="en-US" dirty="0"/>
              <a:t>Executed Cell</a:t>
            </a:r>
          </a:p>
          <a:p>
            <a:pPr marL="288000" indent="-180000">
              <a:buFont typeface="Wingdings" panose="05000000000000000000" pitchFamily="2" charset="2"/>
              <a:buChar char="§"/>
            </a:pPr>
            <a:r>
              <a:rPr lang="en-US" dirty="0"/>
              <a:t>Executing User</a:t>
            </a:r>
          </a:p>
        </p:txBody>
      </p:sp>
      <p:sp>
        <p:nvSpPr>
          <p:cNvPr id="214" name="Slide Number Placeholder 213">
            <a:extLst>
              <a:ext uri="{FF2B5EF4-FFF2-40B4-BE49-F238E27FC236}">
                <a16:creationId xmlns:a16="http://schemas.microsoft.com/office/drawing/2014/main" id="{A75013CA-8F2A-418A-9267-A6314453F7C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70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6" grpId="0"/>
      <p:bldP spid="77" grpId="0"/>
      <p:bldP spid="78" grpId="0"/>
      <p:bldP spid="79" grpId="0"/>
      <p:bldP spid="20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E5383-1129-47F2-9587-323E2D266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Provenance to Notebook Difference</a:t>
            </a:r>
            <a:endParaRPr lang="en-A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1FBC6D-2B34-4A21-9CBA-43AE9B574CB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3154" y="5887426"/>
            <a:ext cx="11138400" cy="278127"/>
          </a:xfrm>
        </p:spPr>
        <p:txBody>
          <a:bodyPr/>
          <a:lstStyle/>
          <a:p>
            <a:endParaRPr lang="en-AT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2CE8CD4-7B2B-4E81-A247-AF55D94325CA}"/>
              </a:ext>
            </a:extLst>
          </p:cNvPr>
          <p:cNvGrpSpPr/>
          <p:nvPr/>
        </p:nvGrpSpPr>
        <p:grpSpPr>
          <a:xfrm>
            <a:off x="4649238" y="2080710"/>
            <a:ext cx="624817" cy="1165637"/>
            <a:chOff x="9687633" y="2042700"/>
            <a:chExt cx="624817" cy="1165637"/>
          </a:xfrm>
        </p:grpSpPr>
        <p:sp>
          <p:nvSpPr>
            <p:cNvPr id="6" name="Google Shape;251;p42">
              <a:extLst>
                <a:ext uri="{FF2B5EF4-FFF2-40B4-BE49-F238E27FC236}">
                  <a16:creationId xmlns:a16="http://schemas.microsoft.com/office/drawing/2014/main" id="{00BB8AD5-29E7-4298-8DCC-DBADE32A0281}"/>
                </a:ext>
              </a:extLst>
            </p:cNvPr>
            <p:cNvSpPr/>
            <p:nvPr/>
          </p:nvSpPr>
          <p:spPr>
            <a:xfrm>
              <a:off x="9687633" y="2042700"/>
              <a:ext cx="624817" cy="1165637"/>
            </a:xfrm>
            <a:prstGeom prst="roundRect">
              <a:avLst>
                <a:gd name="adj" fmla="val 9618"/>
              </a:avLst>
            </a:prstGeom>
            <a:solidFill>
              <a:srgbClr val="F3F3F3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" name="Google Shape;252;p42">
              <a:extLst>
                <a:ext uri="{FF2B5EF4-FFF2-40B4-BE49-F238E27FC236}">
                  <a16:creationId xmlns:a16="http://schemas.microsoft.com/office/drawing/2014/main" id="{3288D4F8-3352-4DA2-A6BC-D42A0788F578}"/>
                </a:ext>
              </a:extLst>
            </p:cNvPr>
            <p:cNvSpPr/>
            <p:nvPr/>
          </p:nvSpPr>
          <p:spPr>
            <a:xfrm>
              <a:off x="9756831" y="2109422"/>
              <a:ext cx="486422" cy="188533"/>
            </a:xfrm>
            <a:prstGeom prst="roundRect">
              <a:avLst>
                <a:gd name="adj" fmla="val 18167"/>
              </a:avLst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EA29071-5259-4679-A380-129F33896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883738" y="2090821"/>
              <a:ext cx="233829" cy="228600"/>
            </a:xfrm>
            <a:prstGeom prst="rect">
              <a:avLst/>
            </a:prstGeom>
          </p:spPr>
        </p:pic>
        <p:sp>
          <p:nvSpPr>
            <p:cNvPr id="9" name="Google Shape;253;p42">
              <a:extLst>
                <a:ext uri="{FF2B5EF4-FFF2-40B4-BE49-F238E27FC236}">
                  <a16:creationId xmlns:a16="http://schemas.microsoft.com/office/drawing/2014/main" id="{EEDDF3BA-A7F1-4E50-B259-07B7EDCE1F9F}"/>
                </a:ext>
              </a:extLst>
            </p:cNvPr>
            <p:cNvSpPr/>
            <p:nvPr/>
          </p:nvSpPr>
          <p:spPr>
            <a:xfrm>
              <a:off x="9756951" y="2325331"/>
              <a:ext cx="487403" cy="200793"/>
            </a:xfrm>
            <a:prstGeom prst="roundRect">
              <a:avLst>
                <a:gd name="adj" fmla="val 18167"/>
              </a:avLst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044D1ABC-10C4-40A4-8BA0-0403B6F21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86352" y="2306706"/>
              <a:ext cx="228600" cy="228600"/>
            </a:xfrm>
            <a:prstGeom prst="rect">
              <a:avLst/>
            </a:prstGeom>
          </p:spPr>
        </p:pic>
        <p:sp>
          <p:nvSpPr>
            <p:cNvPr id="11" name="Google Shape;253;p42">
              <a:extLst>
                <a:ext uri="{FF2B5EF4-FFF2-40B4-BE49-F238E27FC236}">
                  <a16:creationId xmlns:a16="http://schemas.microsoft.com/office/drawing/2014/main" id="{2D0B1580-12EE-4C86-9BDA-72967FA78007}"/>
                </a:ext>
              </a:extLst>
            </p:cNvPr>
            <p:cNvSpPr/>
            <p:nvPr/>
          </p:nvSpPr>
          <p:spPr>
            <a:xfrm>
              <a:off x="9756832" y="2552602"/>
              <a:ext cx="487403" cy="595931"/>
            </a:xfrm>
            <a:prstGeom prst="roundRect">
              <a:avLst>
                <a:gd name="adj" fmla="val 8396"/>
              </a:avLst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94D819F-E859-4B1B-864E-1F7904EA7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86352" y="2533977"/>
              <a:ext cx="228600" cy="2286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FB100B7-E8F4-4794-8B08-153F1B537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9051" y="2773064"/>
              <a:ext cx="461979" cy="357021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BACF5B-0178-40EB-B126-9FCB0E0BCB15}"/>
              </a:ext>
            </a:extLst>
          </p:cNvPr>
          <p:cNvGrpSpPr/>
          <p:nvPr/>
        </p:nvGrpSpPr>
        <p:grpSpPr>
          <a:xfrm>
            <a:off x="3733441" y="2065926"/>
            <a:ext cx="624817" cy="527267"/>
            <a:chOff x="9687633" y="2042699"/>
            <a:chExt cx="624817" cy="527267"/>
          </a:xfrm>
        </p:grpSpPr>
        <p:sp>
          <p:nvSpPr>
            <p:cNvPr id="15" name="Google Shape;251;p42">
              <a:extLst>
                <a:ext uri="{FF2B5EF4-FFF2-40B4-BE49-F238E27FC236}">
                  <a16:creationId xmlns:a16="http://schemas.microsoft.com/office/drawing/2014/main" id="{E5949D73-7131-425C-8EAC-C0AC31B904E9}"/>
                </a:ext>
              </a:extLst>
            </p:cNvPr>
            <p:cNvSpPr/>
            <p:nvPr/>
          </p:nvSpPr>
          <p:spPr>
            <a:xfrm>
              <a:off x="9687633" y="2042699"/>
              <a:ext cx="624817" cy="527267"/>
            </a:xfrm>
            <a:prstGeom prst="roundRect">
              <a:avLst>
                <a:gd name="adj" fmla="val 9618"/>
              </a:avLst>
            </a:prstGeom>
            <a:solidFill>
              <a:srgbClr val="F3F3F3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" name="Google Shape;252;p42">
              <a:extLst>
                <a:ext uri="{FF2B5EF4-FFF2-40B4-BE49-F238E27FC236}">
                  <a16:creationId xmlns:a16="http://schemas.microsoft.com/office/drawing/2014/main" id="{FCE6861A-53EB-41C2-BC99-F07B18839C5D}"/>
                </a:ext>
              </a:extLst>
            </p:cNvPr>
            <p:cNvSpPr/>
            <p:nvPr/>
          </p:nvSpPr>
          <p:spPr>
            <a:xfrm>
              <a:off x="9756831" y="2109422"/>
              <a:ext cx="486422" cy="188533"/>
            </a:xfrm>
            <a:prstGeom prst="roundRect">
              <a:avLst>
                <a:gd name="adj" fmla="val 18167"/>
              </a:avLst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DAE3CFCC-E7AF-4AB0-A64C-23CBE812D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883738" y="2090821"/>
              <a:ext cx="233829" cy="228600"/>
            </a:xfrm>
            <a:prstGeom prst="rect">
              <a:avLst/>
            </a:prstGeom>
          </p:spPr>
        </p:pic>
        <p:sp>
          <p:nvSpPr>
            <p:cNvPr id="18" name="Google Shape;253;p42">
              <a:extLst>
                <a:ext uri="{FF2B5EF4-FFF2-40B4-BE49-F238E27FC236}">
                  <a16:creationId xmlns:a16="http://schemas.microsoft.com/office/drawing/2014/main" id="{FFE95A28-6629-4659-B7BD-0905128A3768}"/>
                </a:ext>
              </a:extLst>
            </p:cNvPr>
            <p:cNvSpPr/>
            <p:nvPr/>
          </p:nvSpPr>
          <p:spPr>
            <a:xfrm>
              <a:off x="9756951" y="2325331"/>
              <a:ext cx="487403" cy="200793"/>
            </a:xfrm>
            <a:prstGeom prst="roundRect">
              <a:avLst>
                <a:gd name="adj" fmla="val 18167"/>
              </a:avLst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9E8CF91F-8684-478F-896B-2EC531F07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86352" y="2306706"/>
              <a:ext cx="228600" cy="2286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D074CF-9ECD-4FA6-B454-31D9E50F7B61}"/>
              </a:ext>
            </a:extLst>
          </p:cNvPr>
          <p:cNvGrpSpPr/>
          <p:nvPr/>
        </p:nvGrpSpPr>
        <p:grpSpPr>
          <a:xfrm>
            <a:off x="5565035" y="2080710"/>
            <a:ext cx="624817" cy="1165637"/>
            <a:chOff x="9298537" y="3487002"/>
            <a:chExt cx="624817" cy="116563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EC30686-7E52-4AEB-B232-57CAE8A28F27}"/>
                </a:ext>
              </a:extLst>
            </p:cNvPr>
            <p:cNvGrpSpPr/>
            <p:nvPr/>
          </p:nvGrpSpPr>
          <p:grpSpPr>
            <a:xfrm>
              <a:off x="9298537" y="3487002"/>
              <a:ext cx="624817" cy="1165637"/>
              <a:chOff x="9687633" y="2042700"/>
              <a:chExt cx="624817" cy="1165637"/>
            </a:xfrm>
          </p:grpSpPr>
          <p:sp>
            <p:nvSpPr>
              <p:cNvPr id="23" name="Google Shape;251;p42">
                <a:extLst>
                  <a:ext uri="{FF2B5EF4-FFF2-40B4-BE49-F238E27FC236}">
                    <a16:creationId xmlns:a16="http://schemas.microsoft.com/office/drawing/2014/main" id="{0D990819-A2F6-4F08-A1B4-F2770E729088}"/>
                  </a:ext>
                </a:extLst>
              </p:cNvPr>
              <p:cNvSpPr/>
              <p:nvPr/>
            </p:nvSpPr>
            <p:spPr>
              <a:xfrm>
                <a:off x="9687633" y="2042700"/>
                <a:ext cx="624817" cy="1165637"/>
              </a:xfrm>
              <a:prstGeom prst="roundRect">
                <a:avLst>
                  <a:gd name="adj" fmla="val 9618"/>
                </a:avLst>
              </a:prstGeom>
              <a:solidFill>
                <a:srgbClr val="F3F3F3"/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4" name="Google Shape;252;p42">
                <a:extLst>
                  <a:ext uri="{FF2B5EF4-FFF2-40B4-BE49-F238E27FC236}">
                    <a16:creationId xmlns:a16="http://schemas.microsoft.com/office/drawing/2014/main" id="{20741406-88AA-4F3E-9FF4-FA79A20910E6}"/>
                  </a:ext>
                </a:extLst>
              </p:cNvPr>
              <p:cNvSpPr/>
              <p:nvPr/>
            </p:nvSpPr>
            <p:spPr>
              <a:xfrm>
                <a:off x="9756831" y="2109422"/>
                <a:ext cx="486422" cy="188533"/>
              </a:xfrm>
              <a:prstGeom prst="roundRect">
                <a:avLst>
                  <a:gd name="adj" fmla="val 18167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1274EF76-B5AC-4800-8C48-65E1859211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883738" y="2090821"/>
                <a:ext cx="233829" cy="228600"/>
              </a:xfrm>
              <a:prstGeom prst="rect">
                <a:avLst/>
              </a:prstGeom>
            </p:spPr>
          </p:pic>
          <p:sp>
            <p:nvSpPr>
              <p:cNvPr id="26" name="Google Shape;253;p42">
                <a:extLst>
                  <a:ext uri="{FF2B5EF4-FFF2-40B4-BE49-F238E27FC236}">
                    <a16:creationId xmlns:a16="http://schemas.microsoft.com/office/drawing/2014/main" id="{C609A87B-7BAB-46A7-B5C6-A2B1377E5728}"/>
                  </a:ext>
                </a:extLst>
              </p:cNvPr>
              <p:cNvSpPr/>
              <p:nvPr/>
            </p:nvSpPr>
            <p:spPr>
              <a:xfrm>
                <a:off x="9756951" y="2325331"/>
                <a:ext cx="487403" cy="200793"/>
              </a:xfrm>
              <a:prstGeom prst="roundRect">
                <a:avLst>
                  <a:gd name="adj" fmla="val 18167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endParaRPr>
              </a:p>
            </p:txBody>
          </p:sp>
          <p:pic>
            <p:nvPicPr>
              <p:cNvPr id="27" name="Graphic 26">
                <a:extLst>
                  <a:ext uri="{FF2B5EF4-FFF2-40B4-BE49-F238E27FC236}">
                    <a16:creationId xmlns:a16="http://schemas.microsoft.com/office/drawing/2014/main" id="{688495AD-B5B6-4AA2-B899-E272182973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886352" y="2306706"/>
                <a:ext cx="228600" cy="228600"/>
              </a:xfrm>
              <a:prstGeom prst="rect">
                <a:avLst/>
              </a:prstGeom>
            </p:spPr>
          </p:pic>
          <p:sp>
            <p:nvSpPr>
              <p:cNvPr id="28" name="Google Shape;253;p42">
                <a:extLst>
                  <a:ext uri="{FF2B5EF4-FFF2-40B4-BE49-F238E27FC236}">
                    <a16:creationId xmlns:a16="http://schemas.microsoft.com/office/drawing/2014/main" id="{C7B0DF84-2FB0-40F3-8D13-BDEBB951CF01}"/>
                  </a:ext>
                </a:extLst>
              </p:cNvPr>
              <p:cNvSpPr/>
              <p:nvPr/>
            </p:nvSpPr>
            <p:spPr>
              <a:xfrm>
                <a:off x="9756832" y="2552602"/>
                <a:ext cx="487403" cy="595931"/>
              </a:xfrm>
              <a:prstGeom prst="roundRect">
                <a:avLst>
                  <a:gd name="adj" fmla="val 8396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endParaRPr>
              </a:p>
            </p:txBody>
          </p:sp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8FF9F4C7-60F9-4405-BB2C-74DB7917D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886352" y="2533977"/>
                <a:ext cx="228600" cy="228600"/>
              </a:xfrm>
              <a:prstGeom prst="rect">
                <a:avLst/>
              </a:prstGeom>
            </p:spPr>
          </p:pic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FD51A61-9F70-4981-AFCA-0C4B35334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1134" y="4200070"/>
              <a:ext cx="460800" cy="358677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C8EF13-6BBA-4053-8AEA-E9FC5DB93972}"/>
              </a:ext>
            </a:extLst>
          </p:cNvPr>
          <p:cNvGrpSpPr/>
          <p:nvPr/>
        </p:nvGrpSpPr>
        <p:grpSpPr>
          <a:xfrm>
            <a:off x="6480833" y="2065926"/>
            <a:ext cx="624817" cy="1165637"/>
            <a:chOff x="9298537" y="4777207"/>
            <a:chExt cx="624817" cy="116563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8E9E8E4-FFA2-4F17-953F-DB2FE7083F34}"/>
                </a:ext>
              </a:extLst>
            </p:cNvPr>
            <p:cNvGrpSpPr/>
            <p:nvPr/>
          </p:nvGrpSpPr>
          <p:grpSpPr>
            <a:xfrm>
              <a:off x="9298537" y="4777207"/>
              <a:ext cx="624817" cy="1165637"/>
              <a:chOff x="9687633" y="2042700"/>
              <a:chExt cx="624817" cy="1165637"/>
            </a:xfrm>
          </p:grpSpPr>
          <p:sp>
            <p:nvSpPr>
              <p:cNvPr id="33" name="Google Shape;251;p42">
                <a:extLst>
                  <a:ext uri="{FF2B5EF4-FFF2-40B4-BE49-F238E27FC236}">
                    <a16:creationId xmlns:a16="http://schemas.microsoft.com/office/drawing/2014/main" id="{885F6D49-912D-4834-80ED-D8AE5A83B76F}"/>
                  </a:ext>
                </a:extLst>
              </p:cNvPr>
              <p:cNvSpPr/>
              <p:nvPr/>
            </p:nvSpPr>
            <p:spPr>
              <a:xfrm>
                <a:off x="9687633" y="2042700"/>
                <a:ext cx="624817" cy="1165637"/>
              </a:xfrm>
              <a:prstGeom prst="roundRect">
                <a:avLst>
                  <a:gd name="adj" fmla="val 9618"/>
                </a:avLst>
              </a:prstGeom>
              <a:solidFill>
                <a:srgbClr val="F3F3F3"/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4" name="Google Shape;252;p42">
                <a:extLst>
                  <a:ext uri="{FF2B5EF4-FFF2-40B4-BE49-F238E27FC236}">
                    <a16:creationId xmlns:a16="http://schemas.microsoft.com/office/drawing/2014/main" id="{A5623EB9-DA4A-4EF3-BEE6-2F74A8886827}"/>
                  </a:ext>
                </a:extLst>
              </p:cNvPr>
              <p:cNvSpPr/>
              <p:nvPr/>
            </p:nvSpPr>
            <p:spPr>
              <a:xfrm>
                <a:off x="9756831" y="2109422"/>
                <a:ext cx="486422" cy="188533"/>
              </a:xfrm>
              <a:prstGeom prst="roundRect">
                <a:avLst>
                  <a:gd name="adj" fmla="val 18167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pic>
            <p:nvPicPr>
              <p:cNvPr id="35" name="Graphic 34">
                <a:extLst>
                  <a:ext uri="{FF2B5EF4-FFF2-40B4-BE49-F238E27FC236}">
                    <a16:creationId xmlns:a16="http://schemas.microsoft.com/office/drawing/2014/main" id="{1C5E5530-B3DC-44CC-ACBD-DC9810F969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883738" y="2090821"/>
                <a:ext cx="233829" cy="228600"/>
              </a:xfrm>
              <a:prstGeom prst="rect">
                <a:avLst/>
              </a:prstGeom>
            </p:spPr>
          </p:pic>
          <p:sp>
            <p:nvSpPr>
              <p:cNvPr id="36" name="Google Shape;253;p42">
                <a:extLst>
                  <a:ext uri="{FF2B5EF4-FFF2-40B4-BE49-F238E27FC236}">
                    <a16:creationId xmlns:a16="http://schemas.microsoft.com/office/drawing/2014/main" id="{50CB58FE-46E4-413D-BB0E-CD4C3F60297C}"/>
                  </a:ext>
                </a:extLst>
              </p:cNvPr>
              <p:cNvSpPr/>
              <p:nvPr/>
            </p:nvSpPr>
            <p:spPr>
              <a:xfrm>
                <a:off x="9756951" y="2325331"/>
                <a:ext cx="487403" cy="200793"/>
              </a:xfrm>
              <a:prstGeom prst="roundRect">
                <a:avLst>
                  <a:gd name="adj" fmla="val 18167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endParaRPr>
              </a:p>
            </p:txBody>
          </p:sp>
          <p:pic>
            <p:nvPicPr>
              <p:cNvPr id="37" name="Graphic 36">
                <a:extLst>
                  <a:ext uri="{FF2B5EF4-FFF2-40B4-BE49-F238E27FC236}">
                    <a16:creationId xmlns:a16="http://schemas.microsoft.com/office/drawing/2014/main" id="{C2B9F19E-17ED-498A-BEAE-E4BC6D6DD4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886352" y="2306706"/>
                <a:ext cx="228600" cy="228600"/>
              </a:xfrm>
              <a:prstGeom prst="rect">
                <a:avLst/>
              </a:prstGeom>
            </p:spPr>
          </p:pic>
          <p:sp>
            <p:nvSpPr>
              <p:cNvPr id="38" name="Google Shape;253;p42">
                <a:extLst>
                  <a:ext uri="{FF2B5EF4-FFF2-40B4-BE49-F238E27FC236}">
                    <a16:creationId xmlns:a16="http://schemas.microsoft.com/office/drawing/2014/main" id="{BCA44B24-A5C4-4821-B771-1B9E67E6FE4A}"/>
                  </a:ext>
                </a:extLst>
              </p:cNvPr>
              <p:cNvSpPr/>
              <p:nvPr/>
            </p:nvSpPr>
            <p:spPr>
              <a:xfrm>
                <a:off x="9756832" y="2552602"/>
                <a:ext cx="487403" cy="595931"/>
              </a:xfrm>
              <a:prstGeom prst="roundRect">
                <a:avLst>
                  <a:gd name="adj" fmla="val 8396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endParaRPr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47D21C37-30BC-46F7-B59B-F82A010362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886352" y="2533977"/>
                <a:ext cx="228600" cy="228600"/>
              </a:xfrm>
              <a:prstGeom prst="rect">
                <a:avLst/>
              </a:prstGeom>
            </p:spPr>
          </p:pic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64ACFD0-FE8B-4053-8400-DDA747B3F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955" y="5509997"/>
              <a:ext cx="460800" cy="346804"/>
            </a:xfrm>
            <a:prstGeom prst="rect">
              <a:avLst/>
            </a:prstGeom>
          </p:spPr>
        </p:pic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27296C9-A71F-4086-9B04-CE0F2B5AE976}"/>
              </a:ext>
            </a:extLst>
          </p:cNvPr>
          <p:cNvSpPr/>
          <p:nvPr/>
        </p:nvSpPr>
        <p:spPr>
          <a:xfrm>
            <a:off x="609169" y="1309113"/>
            <a:ext cx="1524000" cy="636970"/>
          </a:xfrm>
          <a:prstGeom prst="roundRect">
            <a:avLst/>
          </a:prstGeom>
          <a:solidFill>
            <a:srgbClr val="48B6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trrack</a:t>
            </a:r>
            <a:endParaRPr lang="en-AT" dirty="0"/>
          </a:p>
        </p:txBody>
      </p: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849AF793-AD63-4C96-BE1B-82E600128696}"/>
              </a:ext>
            </a:extLst>
          </p:cNvPr>
          <p:cNvCxnSpPr>
            <a:stCxn id="41" idx="3"/>
            <a:endCxn id="15" idx="0"/>
          </p:cNvCxnSpPr>
          <p:nvPr/>
        </p:nvCxnSpPr>
        <p:spPr>
          <a:xfrm>
            <a:off x="2133169" y="1627598"/>
            <a:ext cx="1912681" cy="43832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46582D41-EF83-4F16-942D-7F6DF2298297}"/>
              </a:ext>
            </a:extLst>
          </p:cNvPr>
          <p:cNvCxnSpPr>
            <a:cxnSpLocks/>
            <a:stCxn id="41" idx="3"/>
            <a:endCxn id="6" idx="0"/>
          </p:cNvCxnSpPr>
          <p:nvPr/>
        </p:nvCxnSpPr>
        <p:spPr>
          <a:xfrm>
            <a:off x="2133169" y="1627598"/>
            <a:ext cx="2828478" cy="45311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A37C29A3-9F98-4618-8503-8082CD74AE7A}"/>
              </a:ext>
            </a:extLst>
          </p:cNvPr>
          <p:cNvCxnSpPr>
            <a:cxnSpLocks/>
            <a:stCxn id="41" idx="3"/>
            <a:endCxn id="23" idx="0"/>
          </p:cNvCxnSpPr>
          <p:nvPr/>
        </p:nvCxnSpPr>
        <p:spPr>
          <a:xfrm>
            <a:off x="2133169" y="1627598"/>
            <a:ext cx="3744275" cy="45311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736626C8-52C6-4AB1-B921-123575C6FE80}"/>
              </a:ext>
            </a:extLst>
          </p:cNvPr>
          <p:cNvCxnSpPr>
            <a:cxnSpLocks/>
            <a:stCxn id="41" idx="3"/>
            <a:endCxn id="33" idx="0"/>
          </p:cNvCxnSpPr>
          <p:nvPr/>
        </p:nvCxnSpPr>
        <p:spPr>
          <a:xfrm>
            <a:off x="2133169" y="1627598"/>
            <a:ext cx="4660073" cy="43832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Google Shape;262;p42">
            <a:extLst>
              <a:ext uri="{FF2B5EF4-FFF2-40B4-BE49-F238E27FC236}">
                <a16:creationId xmlns:a16="http://schemas.microsoft.com/office/drawing/2014/main" id="{C952F21E-4C2E-40AD-BF1C-CAB66CCC0D66}"/>
              </a:ext>
            </a:extLst>
          </p:cNvPr>
          <p:cNvSpPr txBox="1"/>
          <p:nvPr/>
        </p:nvSpPr>
        <p:spPr>
          <a:xfrm>
            <a:off x="3802639" y="1726147"/>
            <a:ext cx="213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v1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" name="Google Shape;262;p42">
            <a:extLst>
              <a:ext uri="{FF2B5EF4-FFF2-40B4-BE49-F238E27FC236}">
                <a16:creationId xmlns:a16="http://schemas.microsoft.com/office/drawing/2014/main" id="{575C9A0D-2999-414A-B2BB-762F80AEB4B4}"/>
              </a:ext>
            </a:extLst>
          </p:cNvPr>
          <p:cNvSpPr txBox="1"/>
          <p:nvPr/>
        </p:nvSpPr>
        <p:spPr>
          <a:xfrm>
            <a:off x="4687844" y="1726147"/>
            <a:ext cx="213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v2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" name="Google Shape;262;p42">
            <a:extLst>
              <a:ext uri="{FF2B5EF4-FFF2-40B4-BE49-F238E27FC236}">
                <a16:creationId xmlns:a16="http://schemas.microsoft.com/office/drawing/2014/main" id="{F6A22B03-5092-4F0F-8684-6BF3B891C3A0}"/>
              </a:ext>
            </a:extLst>
          </p:cNvPr>
          <p:cNvSpPr txBox="1"/>
          <p:nvPr/>
        </p:nvSpPr>
        <p:spPr>
          <a:xfrm>
            <a:off x="5647632" y="1730683"/>
            <a:ext cx="213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v3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" name="Google Shape;262;p42">
            <a:extLst>
              <a:ext uri="{FF2B5EF4-FFF2-40B4-BE49-F238E27FC236}">
                <a16:creationId xmlns:a16="http://schemas.microsoft.com/office/drawing/2014/main" id="{ED3C4EDA-D422-4351-B668-0AA85E09FCE0}"/>
              </a:ext>
            </a:extLst>
          </p:cNvPr>
          <p:cNvSpPr txBox="1"/>
          <p:nvPr/>
        </p:nvSpPr>
        <p:spPr>
          <a:xfrm>
            <a:off x="6488848" y="1709465"/>
            <a:ext cx="213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v4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91E84531-D06D-45E3-B253-20738A329C0C}"/>
              </a:ext>
            </a:extLst>
          </p:cNvPr>
          <p:cNvGrpSpPr/>
          <p:nvPr/>
        </p:nvGrpSpPr>
        <p:grpSpPr>
          <a:xfrm>
            <a:off x="4045850" y="2593194"/>
            <a:ext cx="915797" cy="1119215"/>
            <a:chOff x="4045850" y="2593194"/>
            <a:chExt cx="915797" cy="1119215"/>
          </a:xfrm>
        </p:grpSpPr>
        <p:cxnSp>
          <p:nvCxnSpPr>
            <p:cNvPr id="70" name="Connector: Curved 69">
              <a:extLst>
                <a:ext uri="{FF2B5EF4-FFF2-40B4-BE49-F238E27FC236}">
                  <a16:creationId xmlns:a16="http://schemas.microsoft.com/office/drawing/2014/main" id="{2DEEDF1A-DC4F-42E6-AC7B-66B856953084}"/>
                </a:ext>
              </a:extLst>
            </p:cNvPr>
            <p:cNvCxnSpPr>
              <a:cxnSpLocks/>
              <a:stCxn id="6" idx="2"/>
              <a:endCxn id="15" idx="2"/>
            </p:cNvCxnSpPr>
            <p:nvPr/>
          </p:nvCxnSpPr>
          <p:spPr>
            <a:xfrm rot="5400000" flipH="1">
              <a:off x="4177172" y="2461872"/>
              <a:ext cx="653154" cy="915797"/>
            </a:xfrm>
            <a:prstGeom prst="curvedConnector3">
              <a:avLst>
                <a:gd name="adj1" fmla="val -36555"/>
              </a:avLst>
            </a:prstGeom>
            <a:ln w="19050">
              <a:solidFill>
                <a:srgbClr val="F05268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B37AFA9-25A8-4120-8B70-C36D8DB911E1}"/>
                </a:ext>
              </a:extLst>
            </p:cNvPr>
            <p:cNvSpPr txBox="1"/>
            <p:nvPr/>
          </p:nvSpPr>
          <p:spPr>
            <a:xfrm>
              <a:off x="4385960" y="3496965"/>
              <a:ext cx="235577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>
                  <a:solidFill>
                    <a:srgbClr val="F05268"/>
                  </a:solidFill>
                </a:rPr>
                <a:t>diff</a:t>
              </a:r>
              <a:endParaRPr lang="en-AT" sz="1400" dirty="0">
                <a:solidFill>
                  <a:srgbClr val="F05268"/>
                </a:solidFill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EA497381-9CD5-458F-9716-2861F84921E4}"/>
              </a:ext>
            </a:extLst>
          </p:cNvPr>
          <p:cNvGrpSpPr/>
          <p:nvPr/>
        </p:nvGrpSpPr>
        <p:grpSpPr>
          <a:xfrm>
            <a:off x="4967997" y="3239998"/>
            <a:ext cx="915797" cy="467841"/>
            <a:chOff x="4967997" y="3239998"/>
            <a:chExt cx="915797" cy="467841"/>
          </a:xfrm>
        </p:grpSpPr>
        <p:cxnSp>
          <p:nvCxnSpPr>
            <p:cNvPr id="66" name="Connector: Curved 65">
              <a:extLst>
                <a:ext uri="{FF2B5EF4-FFF2-40B4-BE49-F238E27FC236}">
                  <a16:creationId xmlns:a16="http://schemas.microsoft.com/office/drawing/2014/main" id="{42AAC551-FFCC-467C-952D-6795601C028E}"/>
                </a:ext>
              </a:extLst>
            </p:cNvPr>
            <p:cNvCxnSpPr>
              <a:cxnSpLocks/>
              <a:stCxn id="23" idx="2"/>
              <a:endCxn id="6" idx="2"/>
            </p:cNvCxnSpPr>
            <p:nvPr/>
          </p:nvCxnSpPr>
          <p:spPr>
            <a:xfrm rot="5400000">
              <a:off x="5419546" y="2788449"/>
              <a:ext cx="12700" cy="915797"/>
            </a:xfrm>
            <a:prstGeom prst="curvedConnector3">
              <a:avLst>
                <a:gd name="adj1" fmla="val 1800000"/>
              </a:avLst>
            </a:prstGeom>
            <a:ln w="19050">
              <a:solidFill>
                <a:srgbClr val="F05268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491DE7B-5ACC-4FAB-8FB5-5EADC1DCBE84}"/>
                </a:ext>
              </a:extLst>
            </p:cNvPr>
            <p:cNvSpPr txBox="1"/>
            <p:nvPr/>
          </p:nvSpPr>
          <p:spPr>
            <a:xfrm>
              <a:off x="5308107" y="3492395"/>
              <a:ext cx="235577" cy="21544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>
                  <a:solidFill>
                    <a:srgbClr val="F05268"/>
                  </a:solidFill>
                </a:rPr>
                <a:t>diff</a:t>
              </a:r>
              <a:endParaRPr lang="en-AT" sz="1400" dirty="0">
                <a:solidFill>
                  <a:srgbClr val="F05268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733926B-7E8D-481E-A221-24C3EBF66749}"/>
              </a:ext>
            </a:extLst>
          </p:cNvPr>
          <p:cNvGrpSpPr/>
          <p:nvPr/>
        </p:nvGrpSpPr>
        <p:grpSpPr>
          <a:xfrm>
            <a:off x="5877444" y="3231563"/>
            <a:ext cx="915798" cy="485417"/>
            <a:chOff x="5877444" y="3231563"/>
            <a:chExt cx="915798" cy="485417"/>
          </a:xfrm>
        </p:grpSpPr>
        <p:cxnSp>
          <p:nvCxnSpPr>
            <p:cNvPr id="67" name="Connector: Curved 66">
              <a:extLst>
                <a:ext uri="{FF2B5EF4-FFF2-40B4-BE49-F238E27FC236}">
                  <a16:creationId xmlns:a16="http://schemas.microsoft.com/office/drawing/2014/main" id="{DC8CF666-AF4A-48E2-A7BD-CF27B24B0870}"/>
                </a:ext>
              </a:extLst>
            </p:cNvPr>
            <p:cNvCxnSpPr>
              <a:cxnSpLocks/>
              <a:stCxn id="33" idx="2"/>
              <a:endCxn id="23" idx="2"/>
            </p:cNvCxnSpPr>
            <p:nvPr/>
          </p:nvCxnSpPr>
          <p:spPr>
            <a:xfrm rot="5400000">
              <a:off x="6327951" y="2781056"/>
              <a:ext cx="14784" cy="915798"/>
            </a:xfrm>
            <a:prstGeom prst="curvedConnector3">
              <a:avLst>
                <a:gd name="adj1" fmla="val 1646266"/>
              </a:avLst>
            </a:prstGeom>
            <a:ln w="19050">
              <a:solidFill>
                <a:srgbClr val="F05268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1793FF2-DBFB-4A3A-A497-892BFEC9288A}"/>
                </a:ext>
              </a:extLst>
            </p:cNvPr>
            <p:cNvSpPr txBox="1"/>
            <p:nvPr/>
          </p:nvSpPr>
          <p:spPr>
            <a:xfrm>
              <a:off x="6217554" y="3501536"/>
              <a:ext cx="235577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>
                  <a:solidFill>
                    <a:srgbClr val="F05268"/>
                  </a:solidFill>
                </a:rPr>
                <a:t>diff</a:t>
              </a:r>
              <a:endParaRPr lang="en-AT" sz="1400" dirty="0">
                <a:solidFill>
                  <a:srgbClr val="F05268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246F76D-FD6A-4FE8-8210-EABBC816E5EE}"/>
              </a:ext>
            </a:extLst>
          </p:cNvPr>
          <p:cNvGrpSpPr/>
          <p:nvPr/>
        </p:nvGrpSpPr>
        <p:grpSpPr>
          <a:xfrm>
            <a:off x="2817643" y="1713250"/>
            <a:ext cx="624817" cy="858737"/>
            <a:chOff x="2817643" y="1713250"/>
            <a:chExt cx="624817" cy="858737"/>
          </a:xfrm>
        </p:grpSpPr>
        <p:sp>
          <p:nvSpPr>
            <p:cNvPr id="79" name="Google Shape;251;p42">
              <a:extLst>
                <a:ext uri="{FF2B5EF4-FFF2-40B4-BE49-F238E27FC236}">
                  <a16:creationId xmlns:a16="http://schemas.microsoft.com/office/drawing/2014/main" id="{E42E54C9-D1B0-428A-A795-50D0D0C37173}"/>
                </a:ext>
              </a:extLst>
            </p:cNvPr>
            <p:cNvSpPr/>
            <p:nvPr/>
          </p:nvSpPr>
          <p:spPr>
            <a:xfrm>
              <a:off x="2817643" y="2044720"/>
              <a:ext cx="624817" cy="527267"/>
            </a:xfrm>
            <a:prstGeom prst="roundRect">
              <a:avLst>
                <a:gd name="adj" fmla="val 9618"/>
              </a:avLst>
            </a:prstGeom>
            <a:solidFill>
              <a:srgbClr val="F3F3F3"/>
            </a:solidFill>
            <a:ln w="19050" cap="flat" cmpd="sng">
              <a:solidFill>
                <a:schemeClr val="bg1">
                  <a:lumMod val="75000"/>
                </a:schemeClr>
              </a:solidFill>
              <a:prstDash val="sys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262;p42">
              <a:extLst>
                <a:ext uri="{FF2B5EF4-FFF2-40B4-BE49-F238E27FC236}">
                  <a16:creationId xmlns:a16="http://schemas.microsoft.com/office/drawing/2014/main" id="{DAFBA419-186C-4AFA-AB9E-30D318E3D468}"/>
                </a:ext>
              </a:extLst>
            </p:cNvPr>
            <p:cNvSpPr txBox="1"/>
            <p:nvPr/>
          </p:nvSpPr>
          <p:spPr>
            <a:xfrm>
              <a:off x="3023551" y="1713250"/>
              <a:ext cx="2130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v0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4AFCB71B-BB0A-46F3-86F8-8E1F8E5A0A72}"/>
              </a:ext>
            </a:extLst>
          </p:cNvPr>
          <p:cNvGrpSpPr/>
          <p:nvPr/>
        </p:nvGrpSpPr>
        <p:grpSpPr>
          <a:xfrm>
            <a:off x="3130052" y="2571987"/>
            <a:ext cx="915798" cy="507853"/>
            <a:chOff x="3130052" y="2571987"/>
            <a:chExt cx="915798" cy="507853"/>
          </a:xfrm>
        </p:grpSpPr>
        <p:cxnSp>
          <p:nvCxnSpPr>
            <p:cNvPr id="85" name="Connector: Curved 84">
              <a:extLst>
                <a:ext uri="{FF2B5EF4-FFF2-40B4-BE49-F238E27FC236}">
                  <a16:creationId xmlns:a16="http://schemas.microsoft.com/office/drawing/2014/main" id="{08B6AE75-D56E-4590-88B0-9E1685BFC710}"/>
                </a:ext>
              </a:extLst>
            </p:cNvPr>
            <p:cNvCxnSpPr>
              <a:cxnSpLocks/>
              <a:stCxn id="15" idx="2"/>
              <a:endCxn id="79" idx="2"/>
            </p:cNvCxnSpPr>
            <p:nvPr/>
          </p:nvCxnSpPr>
          <p:spPr>
            <a:xfrm rot="5400000" flipH="1">
              <a:off x="3577348" y="2124691"/>
              <a:ext cx="21206" cy="915798"/>
            </a:xfrm>
            <a:prstGeom prst="curvedConnector3">
              <a:avLst>
                <a:gd name="adj1" fmla="val -1077997"/>
              </a:avLst>
            </a:prstGeom>
            <a:ln w="19050">
              <a:solidFill>
                <a:srgbClr val="F05268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A934003-4EDD-409E-BA85-063089B03DA7}"/>
                </a:ext>
              </a:extLst>
            </p:cNvPr>
            <p:cNvSpPr txBox="1"/>
            <p:nvPr/>
          </p:nvSpPr>
          <p:spPr>
            <a:xfrm>
              <a:off x="3470163" y="2864396"/>
              <a:ext cx="235577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>
                  <a:solidFill>
                    <a:srgbClr val="F05268"/>
                  </a:solidFill>
                </a:rPr>
                <a:t>diff</a:t>
              </a:r>
              <a:endParaRPr lang="en-AT" sz="1400" dirty="0">
                <a:solidFill>
                  <a:srgbClr val="F05268"/>
                </a:solidFill>
              </a:endParaRPr>
            </a:p>
          </p:txBody>
        </p:sp>
      </p:grpSp>
      <p:sp>
        <p:nvSpPr>
          <p:cNvPr id="92" name="Content Placeholder 2">
            <a:extLst>
              <a:ext uri="{FF2B5EF4-FFF2-40B4-BE49-F238E27FC236}">
                <a16:creationId xmlns:a16="http://schemas.microsoft.com/office/drawing/2014/main" id="{094C39B0-0943-4EBA-BE58-4415B0EFA790}"/>
              </a:ext>
            </a:extLst>
          </p:cNvPr>
          <p:cNvSpPr txBox="1">
            <a:spLocks/>
          </p:cNvSpPr>
          <p:nvPr/>
        </p:nvSpPr>
        <p:spPr>
          <a:xfrm>
            <a:off x="7929675" y="1627598"/>
            <a:ext cx="3216145" cy="2749405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Char char="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Char char="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Check for:</a:t>
            </a:r>
          </a:p>
          <a:p>
            <a:pPr>
              <a:lnSpc>
                <a:spcPct val="150000"/>
              </a:lnSpc>
            </a:pPr>
            <a:r>
              <a:rPr lang="en-US" dirty="0"/>
              <a:t>input &amp; output changes</a:t>
            </a:r>
          </a:p>
          <a:p>
            <a:pPr>
              <a:lnSpc>
                <a:spcPct val="150000"/>
              </a:lnSpc>
            </a:pPr>
            <a:r>
              <a:rPr lang="en-US" dirty="0"/>
              <a:t>added or removed cells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052BBAA-065D-43B9-A768-BD0D3A43C804}"/>
              </a:ext>
            </a:extLst>
          </p:cNvPr>
          <p:cNvSpPr txBox="1"/>
          <p:nvPr/>
        </p:nvSpPr>
        <p:spPr>
          <a:xfrm>
            <a:off x="2191694" y="3093212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new cells</a:t>
            </a:r>
            <a:endParaRPr lang="en-AT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4001AB5-CE53-4896-82A8-FBFE5364E098}"/>
              </a:ext>
            </a:extLst>
          </p:cNvPr>
          <p:cNvSpPr txBox="1"/>
          <p:nvPr/>
        </p:nvSpPr>
        <p:spPr>
          <a:xfrm>
            <a:off x="3775789" y="3702402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cell</a:t>
            </a:r>
            <a:endParaRPr lang="en-AT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839E22B-7CC4-4C70-84F5-CC86EC36212F}"/>
              </a:ext>
            </a:extLst>
          </p:cNvPr>
          <p:cNvSpPr txBox="1"/>
          <p:nvPr/>
        </p:nvSpPr>
        <p:spPr>
          <a:xfrm>
            <a:off x="5252415" y="3730672"/>
            <a:ext cx="2274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input (code) and </a:t>
            </a:r>
          </a:p>
          <a:p>
            <a:pPr algn="ctr"/>
            <a:r>
              <a:rPr lang="en-US" dirty="0"/>
              <a:t>output (vis) changed</a:t>
            </a:r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76EAF0F6-AF66-418A-A1AC-D83D286BD96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981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-0.04206 -2.22222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94" grpId="0"/>
      <p:bldP spid="95" grpId="0"/>
      <p:bldP spid="9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E5383-1129-47F2-9587-323E2D266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Aggregation of Changes</a:t>
            </a:r>
            <a:endParaRPr lang="en-A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1FBC6D-2B34-4A21-9CBA-43AE9B574CB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3154" y="5887426"/>
            <a:ext cx="11138400" cy="278127"/>
          </a:xfrm>
        </p:spPr>
        <p:txBody>
          <a:bodyPr/>
          <a:lstStyle/>
          <a:p>
            <a:endParaRPr lang="en-AT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2CE8CD4-7B2B-4E81-A247-AF55D94325CA}"/>
              </a:ext>
            </a:extLst>
          </p:cNvPr>
          <p:cNvGrpSpPr/>
          <p:nvPr/>
        </p:nvGrpSpPr>
        <p:grpSpPr>
          <a:xfrm>
            <a:off x="4649238" y="2080710"/>
            <a:ext cx="624817" cy="1165637"/>
            <a:chOff x="9687633" y="2042700"/>
            <a:chExt cx="624817" cy="1165637"/>
          </a:xfrm>
        </p:grpSpPr>
        <p:sp>
          <p:nvSpPr>
            <p:cNvPr id="6" name="Google Shape;251;p42">
              <a:extLst>
                <a:ext uri="{FF2B5EF4-FFF2-40B4-BE49-F238E27FC236}">
                  <a16:creationId xmlns:a16="http://schemas.microsoft.com/office/drawing/2014/main" id="{00BB8AD5-29E7-4298-8DCC-DBADE32A0281}"/>
                </a:ext>
              </a:extLst>
            </p:cNvPr>
            <p:cNvSpPr/>
            <p:nvPr/>
          </p:nvSpPr>
          <p:spPr>
            <a:xfrm>
              <a:off x="9687633" y="2042700"/>
              <a:ext cx="624817" cy="1165637"/>
            </a:xfrm>
            <a:prstGeom prst="roundRect">
              <a:avLst>
                <a:gd name="adj" fmla="val 9618"/>
              </a:avLst>
            </a:prstGeom>
            <a:solidFill>
              <a:srgbClr val="F3F3F3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" name="Google Shape;252;p42">
              <a:extLst>
                <a:ext uri="{FF2B5EF4-FFF2-40B4-BE49-F238E27FC236}">
                  <a16:creationId xmlns:a16="http://schemas.microsoft.com/office/drawing/2014/main" id="{3288D4F8-3352-4DA2-A6BC-D42A0788F578}"/>
                </a:ext>
              </a:extLst>
            </p:cNvPr>
            <p:cNvSpPr/>
            <p:nvPr/>
          </p:nvSpPr>
          <p:spPr>
            <a:xfrm>
              <a:off x="9756831" y="2109422"/>
              <a:ext cx="486422" cy="188533"/>
            </a:xfrm>
            <a:prstGeom prst="roundRect">
              <a:avLst>
                <a:gd name="adj" fmla="val 18167"/>
              </a:avLst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EA29071-5259-4679-A380-129F33896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883738" y="2090821"/>
              <a:ext cx="233829" cy="228600"/>
            </a:xfrm>
            <a:prstGeom prst="rect">
              <a:avLst/>
            </a:prstGeom>
          </p:spPr>
        </p:pic>
        <p:sp>
          <p:nvSpPr>
            <p:cNvPr id="9" name="Google Shape;253;p42">
              <a:extLst>
                <a:ext uri="{FF2B5EF4-FFF2-40B4-BE49-F238E27FC236}">
                  <a16:creationId xmlns:a16="http://schemas.microsoft.com/office/drawing/2014/main" id="{EEDDF3BA-A7F1-4E50-B259-07B7EDCE1F9F}"/>
                </a:ext>
              </a:extLst>
            </p:cNvPr>
            <p:cNvSpPr/>
            <p:nvPr/>
          </p:nvSpPr>
          <p:spPr>
            <a:xfrm>
              <a:off x="9756951" y="2325331"/>
              <a:ext cx="487403" cy="200793"/>
            </a:xfrm>
            <a:prstGeom prst="roundRect">
              <a:avLst>
                <a:gd name="adj" fmla="val 18167"/>
              </a:avLst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044D1ABC-10C4-40A4-8BA0-0403B6F21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86352" y="2306706"/>
              <a:ext cx="228600" cy="228600"/>
            </a:xfrm>
            <a:prstGeom prst="rect">
              <a:avLst/>
            </a:prstGeom>
          </p:spPr>
        </p:pic>
        <p:sp>
          <p:nvSpPr>
            <p:cNvPr id="11" name="Google Shape;253;p42">
              <a:extLst>
                <a:ext uri="{FF2B5EF4-FFF2-40B4-BE49-F238E27FC236}">
                  <a16:creationId xmlns:a16="http://schemas.microsoft.com/office/drawing/2014/main" id="{2D0B1580-12EE-4C86-9BDA-72967FA78007}"/>
                </a:ext>
              </a:extLst>
            </p:cNvPr>
            <p:cNvSpPr/>
            <p:nvPr/>
          </p:nvSpPr>
          <p:spPr>
            <a:xfrm>
              <a:off x="9756832" y="2552602"/>
              <a:ext cx="487403" cy="595931"/>
            </a:xfrm>
            <a:prstGeom prst="roundRect">
              <a:avLst>
                <a:gd name="adj" fmla="val 8396"/>
              </a:avLst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94D819F-E859-4B1B-864E-1F7904EA7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86352" y="2533977"/>
              <a:ext cx="228600" cy="2286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FB100B7-E8F4-4794-8B08-153F1B537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9051" y="2773064"/>
              <a:ext cx="461979" cy="357021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BACF5B-0178-40EB-B126-9FCB0E0BCB15}"/>
              </a:ext>
            </a:extLst>
          </p:cNvPr>
          <p:cNvGrpSpPr/>
          <p:nvPr/>
        </p:nvGrpSpPr>
        <p:grpSpPr>
          <a:xfrm>
            <a:off x="3733441" y="2065926"/>
            <a:ext cx="624817" cy="527267"/>
            <a:chOff x="9687633" y="2042699"/>
            <a:chExt cx="624817" cy="527267"/>
          </a:xfrm>
        </p:grpSpPr>
        <p:sp>
          <p:nvSpPr>
            <p:cNvPr id="15" name="Google Shape;251;p42">
              <a:extLst>
                <a:ext uri="{FF2B5EF4-FFF2-40B4-BE49-F238E27FC236}">
                  <a16:creationId xmlns:a16="http://schemas.microsoft.com/office/drawing/2014/main" id="{E5949D73-7131-425C-8EAC-C0AC31B904E9}"/>
                </a:ext>
              </a:extLst>
            </p:cNvPr>
            <p:cNvSpPr/>
            <p:nvPr/>
          </p:nvSpPr>
          <p:spPr>
            <a:xfrm>
              <a:off x="9687633" y="2042699"/>
              <a:ext cx="624817" cy="527267"/>
            </a:xfrm>
            <a:prstGeom prst="roundRect">
              <a:avLst>
                <a:gd name="adj" fmla="val 9618"/>
              </a:avLst>
            </a:prstGeom>
            <a:solidFill>
              <a:srgbClr val="F3F3F3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" name="Google Shape;252;p42">
              <a:extLst>
                <a:ext uri="{FF2B5EF4-FFF2-40B4-BE49-F238E27FC236}">
                  <a16:creationId xmlns:a16="http://schemas.microsoft.com/office/drawing/2014/main" id="{FCE6861A-53EB-41C2-BC99-F07B18839C5D}"/>
                </a:ext>
              </a:extLst>
            </p:cNvPr>
            <p:cNvSpPr/>
            <p:nvPr/>
          </p:nvSpPr>
          <p:spPr>
            <a:xfrm>
              <a:off x="9756831" y="2109422"/>
              <a:ext cx="486422" cy="188533"/>
            </a:xfrm>
            <a:prstGeom prst="roundRect">
              <a:avLst>
                <a:gd name="adj" fmla="val 18167"/>
              </a:avLst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DAE3CFCC-E7AF-4AB0-A64C-23CBE812D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883738" y="2090821"/>
              <a:ext cx="233829" cy="228600"/>
            </a:xfrm>
            <a:prstGeom prst="rect">
              <a:avLst/>
            </a:prstGeom>
          </p:spPr>
        </p:pic>
        <p:sp>
          <p:nvSpPr>
            <p:cNvPr id="18" name="Google Shape;253;p42">
              <a:extLst>
                <a:ext uri="{FF2B5EF4-FFF2-40B4-BE49-F238E27FC236}">
                  <a16:creationId xmlns:a16="http://schemas.microsoft.com/office/drawing/2014/main" id="{FFE95A28-6629-4659-B7BD-0905128A3768}"/>
                </a:ext>
              </a:extLst>
            </p:cNvPr>
            <p:cNvSpPr/>
            <p:nvPr/>
          </p:nvSpPr>
          <p:spPr>
            <a:xfrm>
              <a:off x="9756951" y="2325331"/>
              <a:ext cx="487403" cy="200793"/>
            </a:xfrm>
            <a:prstGeom prst="roundRect">
              <a:avLst>
                <a:gd name="adj" fmla="val 18167"/>
              </a:avLst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9E8CF91F-8684-478F-896B-2EC531F07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86352" y="2306706"/>
              <a:ext cx="228600" cy="2286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D074CF-9ECD-4FA6-B454-31D9E50F7B61}"/>
              </a:ext>
            </a:extLst>
          </p:cNvPr>
          <p:cNvGrpSpPr/>
          <p:nvPr/>
        </p:nvGrpSpPr>
        <p:grpSpPr>
          <a:xfrm>
            <a:off x="5565035" y="2080710"/>
            <a:ext cx="624817" cy="1165637"/>
            <a:chOff x="9298537" y="3487002"/>
            <a:chExt cx="624817" cy="116563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EC30686-7E52-4AEB-B232-57CAE8A28F27}"/>
                </a:ext>
              </a:extLst>
            </p:cNvPr>
            <p:cNvGrpSpPr/>
            <p:nvPr/>
          </p:nvGrpSpPr>
          <p:grpSpPr>
            <a:xfrm>
              <a:off x="9298537" y="3487002"/>
              <a:ext cx="624817" cy="1165637"/>
              <a:chOff x="9687633" y="2042700"/>
              <a:chExt cx="624817" cy="1165637"/>
            </a:xfrm>
          </p:grpSpPr>
          <p:sp>
            <p:nvSpPr>
              <p:cNvPr id="23" name="Google Shape;251;p42">
                <a:extLst>
                  <a:ext uri="{FF2B5EF4-FFF2-40B4-BE49-F238E27FC236}">
                    <a16:creationId xmlns:a16="http://schemas.microsoft.com/office/drawing/2014/main" id="{0D990819-A2F6-4F08-A1B4-F2770E729088}"/>
                  </a:ext>
                </a:extLst>
              </p:cNvPr>
              <p:cNvSpPr/>
              <p:nvPr/>
            </p:nvSpPr>
            <p:spPr>
              <a:xfrm>
                <a:off x="9687633" y="2042700"/>
                <a:ext cx="624817" cy="1165637"/>
              </a:xfrm>
              <a:prstGeom prst="roundRect">
                <a:avLst>
                  <a:gd name="adj" fmla="val 9618"/>
                </a:avLst>
              </a:prstGeom>
              <a:solidFill>
                <a:srgbClr val="F3F3F3"/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4" name="Google Shape;252;p42">
                <a:extLst>
                  <a:ext uri="{FF2B5EF4-FFF2-40B4-BE49-F238E27FC236}">
                    <a16:creationId xmlns:a16="http://schemas.microsoft.com/office/drawing/2014/main" id="{20741406-88AA-4F3E-9FF4-FA79A20910E6}"/>
                  </a:ext>
                </a:extLst>
              </p:cNvPr>
              <p:cNvSpPr/>
              <p:nvPr/>
            </p:nvSpPr>
            <p:spPr>
              <a:xfrm>
                <a:off x="9756831" y="2109422"/>
                <a:ext cx="486422" cy="188533"/>
              </a:xfrm>
              <a:prstGeom prst="roundRect">
                <a:avLst>
                  <a:gd name="adj" fmla="val 18167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1274EF76-B5AC-4800-8C48-65E1859211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883738" y="2090821"/>
                <a:ext cx="233829" cy="228600"/>
              </a:xfrm>
              <a:prstGeom prst="rect">
                <a:avLst/>
              </a:prstGeom>
            </p:spPr>
          </p:pic>
          <p:sp>
            <p:nvSpPr>
              <p:cNvPr id="26" name="Google Shape;253;p42">
                <a:extLst>
                  <a:ext uri="{FF2B5EF4-FFF2-40B4-BE49-F238E27FC236}">
                    <a16:creationId xmlns:a16="http://schemas.microsoft.com/office/drawing/2014/main" id="{C609A87B-7BAB-46A7-B5C6-A2B1377E5728}"/>
                  </a:ext>
                </a:extLst>
              </p:cNvPr>
              <p:cNvSpPr/>
              <p:nvPr/>
            </p:nvSpPr>
            <p:spPr>
              <a:xfrm>
                <a:off x="9756951" y="2325331"/>
                <a:ext cx="487403" cy="200793"/>
              </a:xfrm>
              <a:prstGeom prst="roundRect">
                <a:avLst>
                  <a:gd name="adj" fmla="val 18167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endParaRPr>
              </a:p>
            </p:txBody>
          </p:sp>
          <p:pic>
            <p:nvPicPr>
              <p:cNvPr id="27" name="Graphic 26">
                <a:extLst>
                  <a:ext uri="{FF2B5EF4-FFF2-40B4-BE49-F238E27FC236}">
                    <a16:creationId xmlns:a16="http://schemas.microsoft.com/office/drawing/2014/main" id="{688495AD-B5B6-4AA2-B899-E272182973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886352" y="2306706"/>
                <a:ext cx="228600" cy="228600"/>
              </a:xfrm>
              <a:prstGeom prst="rect">
                <a:avLst/>
              </a:prstGeom>
            </p:spPr>
          </p:pic>
          <p:sp>
            <p:nvSpPr>
              <p:cNvPr id="28" name="Google Shape;253;p42">
                <a:extLst>
                  <a:ext uri="{FF2B5EF4-FFF2-40B4-BE49-F238E27FC236}">
                    <a16:creationId xmlns:a16="http://schemas.microsoft.com/office/drawing/2014/main" id="{C7B0DF84-2FB0-40F3-8D13-BDEBB951CF01}"/>
                  </a:ext>
                </a:extLst>
              </p:cNvPr>
              <p:cNvSpPr/>
              <p:nvPr/>
            </p:nvSpPr>
            <p:spPr>
              <a:xfrm>
                <a:off x="9756832" y="2552602"/>
                <a:ext cx="487403" cy="595931"/>
              </a:xfrm>
              <a:prstGeom prst="roundRect">
                <a:avLst>
                  <a:gd name="adj" fmla="val 8396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endParaRPr>
              </a:p>
            </p:txBody>
          </p:sp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8FF9F4C7-60F9-4405-BB2C-74DB7917D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886352" y="2533977"/>
                <a:ext cx="228600" cy="228600"/>
              </a:xfrm>
              <a:prstGeom prst="rect">
                <a:avLst/>
              </a:prstGeom>
            </p:spPr>
          </p:pic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FD51A61-9F70-4981-AFCA-0C4B35334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1134" y="4200070"/>
              <a:ext cx="460800" cy="358677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C8EF13-6BBA-4053-8AEA-E9FC5DB93972}"/>
              </a:ext>
            </a:extLst>
          </p:cNvPr>
          <p:cNvGrpSpPr/>
          <p:nvPr/>
        </p:nvGrpSpPr>
        <p:grpSpPr>
          <a:xfrm>
            <a:off x="6480833" y="2065926"/>
            <a:ext cx="624817" cy="1165637"/>
            <a:chOff x="9298537" y="4777207"/>
            <a:chExt cx="624817" cy="116563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8E9E8E4-FFA2-4F17-953F-DB2FE7083F34}"/>
                </a:ext>
              </a:extLst>
            </p:cNvPr>
            <p:cNvGrpSpPr/>
            <p:nvPr/>
          </p:nvGrpSpPr>
          <p:grpSpPr>
            <a:xfrm>
              <a:off x="9298537" y="4777207"/>
              <a:ext cx="624817" cy="1165637"/>
              <a:chOff x="9687633" y="2042700"/>
              <a:chExt cx="624817" cy="1165637"/>
            </a:xfrm>
          </p:grpSpPr>
          <p:sp>
            <p:nvSpPr>
              <p:cNvPr id="33" name="Google Shape;251;p42">
                <a:extLst>
                  <a:ext uri="{FF2B5EF4-FFF2-40B4-BE49-F238E27FC236}">
                    <a16:creationId xmlns:a16="http://schemas.microsoft.com/office/drawing/2014/main" id="{885F6D49-912D-4834-80ED-D8AE5A83B76F}"/>
                  </a:ext>
                </a:extLst>
              </p:cNvPr>
              <p:cNvSpPr/>
              <p:nvPr/>
            </p:nvSpPr>
            <p:spPr>
              <a:xfrm>
                <a:off x="9687633" y="2042700"/>
                <a:ext cx="624817" cy="1165637"/>
              </a:xfrm>
              <a:prstGeom prst="roundRect">
                <a:avLst>
                  <a:gd name="adj" fmla="val 9618"/>
                </a:avLst>
              </a:prstGeom>
              <a:solidFill>
                <a:srgbClr val="F3F3F3"/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4" name="Google Shape;252;p42">
                <a:extLst>
                  <a:ext uri="{FF2B5EF4-FFF2-40B4-BE49-F238E27FC236}">
                    <a16:creationId xmlns:a16="http://schemas.microsoft.com/office/drawing/2014/main" id="{A5623EB9-DA4A-4EF3-BEE6-2F74A8886827}"/>
                  </a:ext>
                </a:extLst>
              </p:cNvPr>
              <p:cNvSpPr/>
              <p:nvPr/>
            </p:nvSpPr>
            <p:spPr>
              <a:xfrm>
                <a:off x="9756831" y="2109422"/>
                <a:ext cx="486422" cy="188533"/>
              </a:xfrm>
              <a:prstGeom prst="roundRect">
                <a:avLst>
                  <a:gd name="adj" fmla="val 18167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pic>
            <p:nvPicPr>
              <p:cNvPr id="35" name="Graphic 34">
                <a:extLst>
                  <a:ext uri="{FF2B5EF4-FFF2-40B4-BE49-F238E27FC236}">
                    <a16:creationId xmlns:a16="http://schemas.microsoft.com/office/drawing/2014/main" id="{1C5E5530-B3DC-44CC-ACBD-DC9810F969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883738" y="2090821"/>
                <a:ext cx="233829" cy="228600"/>
              </a:xfrm>
              <a:prstGeom prst="rect">
                <a:avLst/>
              </a:prstGeom>
            </p:spPr>
          </p:pic>
          <p:sp>
            <p:nvSpPr>
              <p:cNvPr id="36" name="Google Shape;253;p42">
                <a:extLst>
                  <a:ext uri="{FF2B5EF4-FFF2-40B4-BE49-F238E27FC236}">
                    <a16:creationId xmlns:a16="http://schemas.microsoft.com/office/drawing/2014/main" id="{50CB58FE-46E4-413D-BB0E-CD4C3F60297C}"/>
                  </a:ext>
                </a:extLst>
              </p:cNvPr>
              <p:cNvSpPr/>
              <p:nvPr/>
            </p:nvSpPr>
            <p:spPr>
              <a:xfrm>
                <a:off x="9756951" y="2325331"/>
                <a:ext cx="487403" cy="200793"/>
              </a:xfrm>
              <a:prstGeom prst="roundRect">
                <a:avLst>
                  <a:gd name="adj" fmla="val 18167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endParaRPr>
              </a:p>
            </p:txBody>
          </p:sp>
          <p:pic>
            <p:nvPicPr>
              <p:cNvPr id="37" name="Graphic 36">
                <a:extLst>
                  <a:ext uri="{FF2B5EF4-FFF2-40B4-BE49-F238E27FC236}">
                    <a16:creationId xmlns:a16="http://schemas.microsoft.com/office/drawing/2014/main" id="{C2B9F19E-17ED-498A-BEAE-E4BC6D6DD4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886352" y="2306706"/>
                <a:ext cx="228600" cy="228600"/>
              </a:xfrm>
              <a:prstGeom prst="rect">
                <a:avLst/>
              </a:prstGeom>
            </p:spPr>
          </p:pic>
          <p:sp>
            <p:nvSpPr>
              <p:cNvPr id="38" name="Google Shape;253;p42">
                <a:extLst>
                  <a:ext uri="{FF2B5EF4-FFF2-40B4-BE49-F238E27FC236}">
                    <a16:creationId xmlns:a16="http://schemas.microsoft.com/office/drawing/2014/main" id="{BCA44B24-A5C4-4821-B771-1B9E67E6FE4A}"/>
                  </a:ext>
                </a:extLst>
              </p:cNvPr>
              <p:cNvSpPr/>
              <p:nvPr/>
            </p:nvSpPr>
            <p:spPr>
              <a:xfrm>
                <a:off x="9756832" y="2552602"/>
                <a:ext cx="487403" cy="595931"/>
              </a:xfrm>
              <a:prstGeom prst="roundRect">
                <a:avLst>
                  <a:gd name="adj" fmla="val 8396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endParaRPr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47D21C37-30BC-46F7-B59B-F82A010362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886352" y="2533977"/>
                <a:ext cx="228600" cy="228600"/>
              </a:xfrm>
              <a:prstGeom prst="rect">
                <a:avLst/>
              </a:prstGeom>
            </p:spPr>
          </p:pic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64ACFD0-FE8B-4053-8400-DDA747B3F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955" y="5509997"/>
              <a:ext cx="460800" cy="346804"/>
            </a:xfrm>
            <a:prstGeom prst="rect">
              <a:avLst/>
            </a:prstGeom>
          </p:spPr>
        </p:pic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27296C9-A71F-4086-9B04-CE0F2B5AE976}"/>
              </a:ext>
            </a:extLst>
          </p:cNvPr>
          <p:cNvSpPr/>
          <p:nvPr/>
        </p:nvSpPr>
        <p:spPr>
          <a:xfrm>
            <a:off x="609169" y="1309113"/>
            <a:ext cx="1524000" cy="636970"/>
          </a:xfrm>
          <a:prstGeom prst="roundRect">
            <a:avLst/>
          </a:prstGeom>
          <a:solidFill>
            <a:srgbClr val="48B6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trrack</a:t>
            </a:r>
            <a:endParaRPr lang="en-AT" dirty="0"/>
          </a:p>
        </p:txBody>
      </p: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849AF793-AD63-4C96-BE1B-82E600128696}"/>
              </a:ext>
            </a:extLst>
          </p:cNvPr>
          <p:cNvCxnSpPr>
            <a:stCxn id="41" idx="3"/>
            <a:endCxn id="15" idx="0"/>
          </p:cNvCxnSpPr>
          <p:nvPr/>
        </p:nvCxnSpPr>
        <p:spPr>
          <a:xfrm>
            <a:off x="2133169" y="1627598"/>
            <a:ext cx="1912681" cy="43832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46582D41-EF83-4F16-942D-7F6DF2298297}"/>
              </a:ext>
            </a:extLst>
          </p:cNvPr>
          <p:cNvCxnSpPr>
            <a:cxnSpLocks/>
            <a:stCxn id="41" idx="3"/>
            <a:endCxn id="6" idx="0"/>
          </p:cNvCxnSpPr>
          <p:nvPr/>
        </p:nvCxnSpPr>
        <p:spPr>
          <a:xfrm>
            <a:off x="2133169" y="1627598"/>
            <a:ext cx="2828478" cy="45311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A37C29A3-9F98-4618-8503-8082CD74AE7A}"/>
              </a:ext>
            </a:extLst>
          </p:cNvPr>
          <p:cNvCxnSpPr>
            <a:cxnSpLocks/>
            <a:stCxn id="41" idx="3"/>
            <a:endCxn id="23" idx="0"/>
          </p:cNvCxnSpPr>
          <p:nvPr/>
        </p:nvCxnSpPr>
        <p:spPr>
          <a:xfrm>
            <a:off x="2133169" y="1627598"/>
            <a:ext cx="3744275" cy="45311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736626C8-52C6-4AB1-B921-123575C6FE80}"/>
              </a:ext>
            </a:extLst>
          </p:cNvPr>
          <p:cNvCxnSpPr>
            <a:cxnSpLocks/>
            <a:stCxn id="41" idx="3"/>
            <a:endCxn id="33" idx="0"/>
          </p:cNvCxnSpPr>
          <p:nvPr/>
        </p:nvCxnSpPr>
        <p:spPr>
          <a:xfrm>
            <a:off x="2133169" y="1627598"/>
            <a:ext cx="4660073" cy="43832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Google Shape;262;p42">
            <a:extLst>
              <a:ext uri="{FF2B5EF4-FFF2-40B4-BE49-F238E27FC236}">
                <a16:creationId xmlns:a16="http://schemas.microsoft.com/office/drawing/2014/main" id="{C952F21E-4C2E-40AD-BF1C-CAB66CCC0D66}"/>
              </a:ext>
            </a:extLst>
          </p:cNvPr>
          <p:cNvSpPr txBox="1"/>
          <p:nvPr/>
        </p:nvSpPr>
        <p:spPr>
          <a:xfrm>
            <a:off x="3802639" y="1726147"/>
            <a:ext cx="213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v1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" name="Google Shape;262;p42">
            <a:extLst>
              <a:ext uri="{FF2B5EF4-FFF2-40B4-BE49-F238E27FC236}">
                <a16:creationId xmlns:a16="http://schemas.microsoft.com/office/drawing/2014/main" id="{575C9A0D-2999-414A-B2BB-762F80AEB4B4}"/>
              </a:ext>
            </a:extLst>
          </p:cNvPr>
          <p:cNvSpPr txBox="1"/>
          <p:nvPr/>
        </p:nvSpPr>
        <p:spPr>
          <a:xfrm>
            <a:off x="4687844" y="1726147"/>
            <a:ext cx="213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v2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" name="Google Shape;262;p42">
            <a:extLst>
              <a:ext uri="{FF2B5EF4-FFF2-40B4-BE49-F238E27FC236}">
                <a16:creationId xmlns:a16="http://schemas.microsoft.com/office/drawing/2014/main" id="{F6A22B03-5092-4F0F-8684-6BF3B891C3A0}"/>
              </a:ext>
            </a:extLst>
          </p:cNvPr>
          <p:cNvSpPr txBox="1"/>
          <p:nvPr/>
        </p:nvSpPr>
        <p:spPr>
          <a:xfrm>
            <a:off x="5647632" y="1730683"/>
            <a:ext cx="213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v3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" name="Google Shape;262;p42">
            <a:extLst>
              <a:ext uri="{FF2B5EF4-FFF2-40B4-BE49-F238E27FC236}">
                <a16:creationId xmlns:a16="http://schemas.microsoft.com/office/drawing/2014/main" id="{ED3C4EDA-D422-4351-B668-0AA85E09FCE0}"/>
              </a:ext>
            </a:extLst>
          </p:cNvPr>
          <p:cNvSpPr txBox="1"/>
          <p:nvPr/>
        </p:nvSpPr>
        <p:spPr>
          <a:xfrm>
            <a:off x="6488848" y="1709465"/>
            <a:ext cx="213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v4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70" name="Connector: Curved 69">
            <a:extLst>
              <a:ext uri="{FF2B5EF4-FFF2-40B4-BE49-F238E27FC236}">
                <a16:creationId xmlns:a16="http://schemas.microsoft.com/office/drawing/2014/main" id="{2DEEDF1A-DC4F-42E6-AC7B-66B856953084}"/>
              </a:ext>
            </a:extLst>
          </p:cNvPr>
          <p:cNvCxnSpPr>
            <a:cxnSpLocks/>
            <a:stCxn id="6" idx="2"/>
            <a:endCxn id="15" idx="2"/>
          </p:cNvCxnSpPr>
          <p:nvPr/>
        </p:nvCxnSpPr>
        <p:spPr>
          <a:xfrm rot="5400000" flipH="1">
            <a:off x="4177172" y="2461872"/>
            <a:ext cx="653154" cy="915797"/>
          </a:xfrm>
          <a:prstGeom prst="curvedConnector3">
            <a:avLst>
              <a:gd name="adj1" fmla="val -36555"/>
            </a:avLst>
          </a:prstGeom>
          <a:ln w="19050">
            <a:solidFill>
              <a:srgbClr val="F05268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3B37AFA9-25A8-4120-8B70-C36D8DB911E1}"/>
              </a:ext>
            </a:extLst>
          </p:cNvPr>
          <p:cNvSpPr txBox="1"/>
          <p:nvPr/>
        </p:nvSpPr>
        <p:spPr>
          <a:xfrm>
            <a:off x="4385960" y="3496965"/>
            <a:ext cx="23557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solidFill>
                  <a:srgbClr val="F05268"/>
                </a:solidFill>
              </a:rPr>
              <a:t>diff</a:t>
            </a:r>
            <a:endParaRPr lang="en-AT" sz="1400" dirty="0">
              <a:solidFill>
                <a:srgbClr val="F05268"/>
              </a:solidFill>
            </a:endParaRPr>
          </a:p>
        </p:txBody>
      </p:sp>
      <p:cxnSp>
        <p:nvCxnSpPr>
          <p:cNvPr id="66" name="Connector: Curved 65">
            <a:extLst>
              <a:ext uri="{FF2B5EF4-FFF2-40B4-BE49-F238E27FC236}">
                <a16:creationId xmlns:a16="http://schemas.microsoft.com/office/drawing/2014/main" id="{42AAC551-FFCC-467C-952D-6795601C028E}"/>
              </a:ext>
            </a:extLst>
          </p:cNvPr>
          <p:cNvCxnSpPr>
            <a:cxnSpLocks/>
            <a:stCxn id="23" idx="2"/>
            <a:endCxn id="6" idx="2"/>
          </p:cNvCxnSpPr>
          <p:nvPr/>
        </p:nvCxnSpPr>
        <p:spPr>
          <a:xfrm rot="5400000">
            <a:off x="5419546" y="2788449"/>
            <a:ext cx="12700" cy="915797"/>
          </a:xfrm>
          <a:prstGeom prst="curvedConnector3">
            <a:avLst>
              <a:gd name="adj1" fmla="val 1800000"/>
            </a:avLst>
          </a:prstGeom>
          <a:ln w="19050">
            <a:solidFill>
              <a:srgbClr val="F05268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B491DE7B-5ACC-4FAB-8FB5-5EADC1DCBE84}"/>
              </a:ext>
            </a:extLst>
          </p:cNvPr>
          <p:cNvSpPr txBox="1"/>
          <p:nvPr/>
        </p:nvSpPr>
        <p:spPr>
          <a:xfrm>
            <a:off x="5308107" y="3492395"/>
            <a:ext cx="235577" cy="215444"/>
          </a:xfrm>
          <a:prstGeom prst="rect">
            <a:avLst/>
          </a:prstGeom>
          <a:noFill/>
          <a:ln w="19050"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solidFill>
                  <a:srgbClr val="F05268"/>
                </a:solidFill>
              </a:rPr>
              <a:t>diff</a:t>
            </a:r>
            <a:endParaRPr lang="en-AT" sz="1400" dirty="0">
              <a:solidFill>
                <a:srgbClr val="F05268"/>
              </a:solidFill>
            </a:endParaRPr>
          </a:p>
        </p:txBody>
      </p:sp>
      <p:cxnSp>
        <p:nvCxnSpPr>
          <p:cNvPr id="67" name="Connector: Curved 66">
            <a:extLst>
              <a:ext uri="{FF2B5EF4-FFF2-40B4-BE49-F238E27FC236}">
                <a16:creationId xmlns:a16="http://schemas.microsoft.com/office/drawing/2014/main" id="{DC8CF666-AF4A-48E2-A7BD-CF27B24B0870}"/>
              </a:ext>
            </a:extLst>
          </p:cNvPr>
          <p:cNvCxnSpPr>
            <a:cxnSpLocks/>
            <a:stCxn id="33" idx="2"/>
            <a:endCxn id="23" idx="2"/>
          </p:cNvCxnSpPr>
          <p:nvPr/>
        </p:nvCxnSpPr>
        <p:spPr>
          <a:xfrm rot="5400000">
            <a:off x="6327951" y="2781056"/>
            <a:ext cx="14784" cy="915798"/>
          </a:xfrm>
          <a:prstGeom prst="curvedConnector3">
            <a:avLst>
              <a:gd name="adj1" fmla="val 1646266"/>
            </a:avLst>
          </a:prstGeom>
          <a:ln w="19050">
            <a:solidFill>
              <a:srgbClr val="F05268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D1793FF2-DBFB-4A3A-A497-892BFEC9288A}"/>
              </a:ext>
            </a:extLst>
          </p:cNvPr>
          <p:cNvSpPr txBox="1"/>
          <p:nvPr/>
        </p:nvSpPr>
        <p:spPr>
          <a:xfrm>
            <a:off x="6217554" y="3501536"/>
            <a:ext cx="23557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solidFill>
                  <a:srgbClr val="F05268"/>
                </a:solidFill>
              </a:rPr>
              <a:t>diff</a:t>
            </a:r>
            <a:endParaRPr lang="en-AT" sz="1400" dirty="0">
              <a:solidFill>
                <a:srgbClr val="F05268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246F76D-FD6A-4FE8-8210-EABBC816E5EE}"/>
              </a:ext>
            </a:extLst>
          </p:cNvPr>
          <p:cNvGrpSpPr/>
          <p:nvPr/>
        </p:nvGrpSpPr>
        <p:grpSpPr>
          <a:xfrm>
            <a:off x="2817643" y="1713250"/>
            <a:ext cx="624817" cy="858737"/>
            <a:chOff x="2817643" y="1713250"/>
            <a:chExt cx="624817" cy="858737"/>
          </a:xfrm>
        </p:grpSpPr>
        <p:sp>
          <p:nvSpPr>
            <p:cNvPr id="79" name="Google Shape;251;p42">
              <a:extLst>
                <a:ext uri="{FF2B5EF4-FFF2-40B4-BE49-F238E27FC236}">
                  <a16:creationId xmlns:a16="http://schemas.microsoft.com/office/drawing/2014/main" id="{E42E54C9-D1B0-428A-A795-50D0D0C37173}"/>
                </a:ext>
              </a:extLst>
            </p:cNvPr>
            <p:cNvSpPr/>
            <p:nvPr/>
          </p:nvSpPr>
          <p:spPr>
            <a:xfrm>
              <a:off x="2817643" y="2044720"/>
              <a:ext cx="624817" cy="527267"/>
            </a:xfrm>
            <a:prstGeom prst="roundRect">
              <a:avLst>
                <a:gd name="adj" fmla="val 9618"/>
              </a:avLst>
            </a:prstGeom>
            <a:solidFill>
              <a:srgbClr val="F3F3F3"/>
            </a:solidFill>
            <a:ln w="19050" cap="flat" cmpd="sng">
              <a:solidFill>
                <a:schemeClr val="bg1">
                  <a:lumMod val="75000"/>
                </a:schemeClr>
              </a:solidFill>
              <a:prstDash val="sys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262;p42">
              <a:extLst>
                <a:ext uri="{FF2B5EF4-FFF2-40B4-BE49-F238E27FC236}">
                  <a16:creationId xmlns:a16="http://schemas.microsoft.com/office/drawing/2014/main" id="{DAFBA419-186C-4AFA-AB9E-30D318E3D468}"/>
                </a:ext>
              </a:extLst>
            </p:cNvPr>
            <p:cNvSpPr txBox="1"/>
            <p:nvPr/>
          </p:nvSpPr>
          <p:spPr>
            <a:xfrm>
              <a:off x="3023551" y="1713250"/>
              <a:ext cx="2130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v0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85" name="Connector: Curved 84">
            <a:extLst>
              <a:ext uri="{FF2B5EF4-FFF2-40B4-BE49-F238E27FC236}">
                <a16:creationId xmlns:a16="http://schemas.microsoft.com/office/drawing/2014/main" id="{08B6AE75-D56E-4590-88B0-9E1685BFC710}"/>
              </a:ext>
            </a:extLst>
          </p:cNvPr>
          <p:cNvCxnSpPr>
            <a:cxnSpLocks/>
            <a:stCxn id="15" idx="2"/>
            <a:endCxn id="79" idx="2"/>
          </p:cNvCxnSpPr>
          <p:nvPr/>
        </p:nvCxnSpPr>
        <p:spPr>
          <a:xfrm rot="5400000" flipH="1">
            <a:off x="3577348" y="2124691"/>
            <a:ext cx="21206" cy="915798"/>
          </a:xfrm>
          <a:prstGeom prst="curvedConnector3">
            <a:avLst>
              <a:gd name="adj1" fmla="val -1077997"/>
            </a:avLst>
          </a:prstGeom>
          <a:ln w="19050">
            <a:solidFill>
              <a:srgbClr val="F05268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FA934003-4EDD-409E-BA85-063089B03DA7}"/>
              </a:ext>
            </a:extLst>
          </p:cNvPr>
          <p:cNvSpPr txBox="1"/>
          <p:nvPr/>
        </p:nvSpPr>
        <p:spPr>
          <a:xfrm>
            <a:off x="3470163" y="2864396"/>
            <a:ext cx="23557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solidFill>
                  <a:srgbClr val="F05268"/>
                </a:solidFill>
              </a:rPr>
              <a:t>diff</a:t>
            </a:r>
            <a:endParaRPr lang="en-AT" sz="1400" dirty="0">
              <a:solidFill>
                <a:srgbClr val="F05268"/>
              </a:solidFill>
            </a:endParaRPr>
          </a:p>
        </p:txBody>
      </p:sp>
      <p:sp>
        <p:nvSpPr>
          <p:cNvPr id="92" name="Content Placeholder 2">
            <a:extLst>
              <a:ext uri="{FF2B5EF4-FFF2-40B4-BE49-F238E27FC236}">
                <a16:creationId xmlns:a16="http://schemas.microsoft.com/office/drawing/2014/main" id="{094C39B0-0943-4EBA-BE58-4415B0EFA790}"/>
              </a:ext>
            </a:extLst>
          </p:cNvPr>
          <p:cNvSpPr txBox="1">
            <a:spLocks/>
          </p:cNvSpPr>
          <p:nvPr/>
        </p:nvSpPr>
        <p:spPr>
          <a:xfrm>
            <a:off x="7929675" y="1627598"/>
            <a:ext cx="3216145" cy="2749405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Char char="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Char char="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Check for:</a:t>
            </a:r>
          </a:p>
          <a:p>
            <a:pPr>
              <a:lnSpc>
                <a:spcPct val="150000"/>
              </a:lnSpc>
            </a:pPr>
            <a:r>
              <a:rPr lang="en-US" dirty="0"/>
              <a:t>input &amp; output changes</a:t>
            </a:r>
          </a:p>
          <a:p>
            <a:pPr>
              <a:lnSpc>
                <a:spcPct val="150000"/>
              </a:lnSpc>
            </a:pPr>
            <a:r>
              <a:rPr lang="en-US" dirty="0"/>
              <a:t>added or removed cells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48B694"/>
                </a:solidFill>
              </a:rPr>
              <a:t>execution order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052BBAA-065D-43B9-A768-BD0D3A43C804}"/>
              </a:ext>
            </a:extLst>
          </p:cNvPr>
          <p:cNvSpPr txBox="1"/>
          <p:nvPr/>
        </p:nvSpPr>
        <p:spPr>
          <a:xfrm>
            <a:off x="2191694" y="3093212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new cells</a:t>
            </a:r>
            <a:endParaRPr lang="en-AT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4001AB5-CE53-4896-82A8-FBFE5364E098}"/>
              </a:ext>
            </a:extLst>
          </p:cNvPr>
          <p:cNvSpPr txBox="1"/>
          <p:nvPr/>
        </p:nvSpPr>
        <p:spPr>
          <a:xfrm>
            <a:off x="3775789" y="3702402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cell</a:t>
            </a:r>
            <a:endParaRPr lang="en-AT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839E22B-7CC4-4C70-84F5-CC86EC36212F}"/>
              </a:ext>
            </a:extLst>
          </p:cNvPr>
          <p:cNvSpPr txBox="1"/>
          <p:nvPr/>
        </p:nvSpPr>
        <p:spPr>
          <a:xfrm>
            <a:off x="4739925" y="3729600"/>
            <a:ext cx="2274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input (code) and </a:t>
            </a:r>
          </a:p>
          <a:p>
            <a:pPr algn="ctr"/>
            <a:r>
              <a:rPr lang="en-US" dirty="0"/>
              <a:t>output (vis) changed</a:t>
            </a:r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FB2FF5B8-7BBB-40B2-8B02-70926B4EA0BC}"/>
              </a:ext>
            </a:extLst>
          </p:cNvPr>
          <p:cNvSpPr/>
          <p:nvPr/>
        </p:nvSpPr>
        <p:spPr>
          <a:xfrm>
            <a:off x="4358257" y="2108615"/>
            <a:ext cx="131182" cy="455519"/>
          </a:xfrm>
          <a:prstGeom prst="downArrow">
            <a:avLst>
              <a:gd name="adj1" fmla="val 50000"/>
              <a:gd name="adj2" fmla="val 69362"/>
            </a:avLst>
          </a:prstGeom>
          <a:solidFill>
            <a:srgbClr val="48B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69" name="Arrow: Down 68">
            <a:extLst>
              <a:ext uri="{FF2B5EF4-FFF2-40B4-BE49-F238E27FC236}">
                <a16:creationId xmlns:a16="http://schemas.microsoft.com/office/drawing/2014/main" id="{BF148DAF-6167-4B1F-B40D-79BAE31A554F}"/>
              </a:ext>
            </a:extLst>
          </p:cNvPr>
          <p:cNvSpPr/>
          <p:nvPr/>
        </p:nvSpPr>
        <p:spPr>
          <a:xfrm>
            <a:off x="5278245" y="2590612"/>
            <a:ext cx="131182" cy="640951"/>
          </a:xfrm>
          <a:prstGeom prst="downArrow">
            <a:avLst>
              <a:gd name="adj1" fmla="val 50000"/>
              <a:gd name="adj2" fmla="val 74203"/>
            </a:avLst>
          </a:prstGeom>
          <a:solidFill>
            <a:srgbClr val="48B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71" name="Arrow: Down 70">
            <a:extLst>
              <a:ext uri="{FF2B5EF4-FFF2-40B4-BE49-F238E27FC236}">
                <a16:creationId xmlns:a16="http://schemas.microsoft.com/office/drawing/2014/main" id="{2B2048D7-8314-4AB9-BB8B-A4671D221381}"/>
              </a:ext>
            </a:extLst>
          </p:cNvPr>
          <p:cNvSpPr/>
          <p:nvPr/>
        </p:nvSpPr>
        <p:spPr>
          <a:xfrm>
            <a:off x="6197886" y="2590612"/>
            <a:ext cx="131182" cy="640951"/>
          </a:xfrm>
          <a:prstGeom prst="downArrow">
            <a:avLst>
              <a:gd name="adj1" fmla="val 50000"/>
              <a:gd name="adj2" fmla="val 74203"/>
            </a:avLst>
          </a:prstGeom>
          <a:solidFill>
            <a:srgbClr val="48B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72" name="Arrow: Down 71">
            <a:extLst>
              <a:ext uri="{FF2B5EF4-FFF2-40B4-BE49-F238E27FC236}">
                <a16:creationId xmlns:a16="http://schemas.microsoft.com/office/drawing/2014/main" id="{55E8780F-4392-49CC-840A-6AAA70B32F2B}"/>
              </a:ext>
            </a:extLst>
          </p:cNvPr>
          <p:cNvSpPr/>
          <p:nvPr/>
        </p:nvSpPr>
        <p:spPr>
          <a:xfrm>
            <a:off x="7128787" y="2590612"/>
            <a:ext cx="131182" cy="640951"/>
          </a:xfrm>
          <a:prstGeom prst="downArrow">
            <a:avLst>
              <a:gd name="adj1" fmla="val 50000"/>
              <a:gd name="adj2" fmla="val 74203"/>
            </a:avLst>
          </a:prstGeom>
          <a:solidFill>
            <a:srgbClr val="48B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50D610D3-D552-42AB-BAD4-9050A0D0269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DB40760-398D-459F-A395-2EC99AE06E5F}"/>
              </a:ext>
            </a:extLst>
          </p:cNvPr>
          <p:cNvSpPr/>
          <p:nvPr/>
        </p:nvSpPr>
        <p:spPr>
          <a:xfrm>
            <a:off x="7929675" y="3252698"/>
            <a:ext cx="2528775" cy="662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51587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1" grpId="0" animBg="1"/>
      <p:bldP spid="72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E5383-1129-47F2-9587-323E2D266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Aggregation of Changes</a:t>
            </a:r>
            <a:endParaRPr lang="en-A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1FBC6D-2B34-4A21-9CBA-43AE9B574CB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3154" y="5887426"/>
            <a:ext cx="11138400" cy="278127"/>
          </a:xfrm>
        </p:spPr>
        <p:txBody>
          <a:bodyPr/>
          <a:lstStyle/>
          <a:p>
            <a:endParaRPr lang="en-AT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2CE8CD4-7B2B-4E81-A247-AF55D94325CA}"/>
              </a:ext>
            </a:extLst>
          </p:cNvPr>
          <p:cNvGrpSpPr/>
          <p:nvPr/>
        </p:nvGrpSpPr>
        <p:grpSpPr>
          <a:xfrm>
            <a:off x="4649238" y="2080710"/>
            <a:ext cx="624817" cy="1165637"/>
            <a:chOff x="9687633" y="2042700"/>
            <a:chExt cx="624817" cy="1165637"/>
          </a:xfrm>
        </p:grpSpPr>
        <p:sp>
          <p:nvSpPr>
            <p:cNvPr id="6" name="Google Shape;251;p42">
              <a:extLst>
                <a:ext uri="{FF2B5EF4-FFF2-40B4-BE49-F238E27FC236}">
                  <a16:creationId xmlns:a16="http://schemas.microsoft.com/office/drawing/2014/main" id="{00BB8AD5-29E7-4298-8DCC-DBADE32A0281}"/>
                </a:ext>
              </a:extLst>
            </p:cNvPr>
            <p:cNvSpPr/>
            <p:nvPr/>
          </p:nvSpPr>
          <p:spPr>
            <a:xfrm>
              <a:off x="9687633" y="2042700"/>
              <a:ext cx="624817" cy="1165637"/>
            </a:xfrm>
            <a:prstGeom prst="roundRect">
              <a:avLst>
                <a:gd name="adj" fmla="val 9618"/>
              </a:avLst>
            </a:prstGeom>
            <a:solidFill>
              <a:srgbClr val="F3F3F3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" name="Google Shape;252;p42">
              <a:extLst>
                <a:ext uri="{FF2B5EF4-FFF2-40B4-BE49-F238E27FC236}">
                  <a16:creationId xmlns:a16="http://schemas.microsoft.com/office/drawing/2014/main" id="{3288D4F8-3352-4DA2-A6BC-D42A0788F578}"/>
                </a:ext>
              </a:extLst>
            </p:cNvPr>
            <p:cNvSpPr/>
            <p:nvPr/>
          </p:nvSpPr>
          <p:spPr>
            <a:xfrm>
              <a:off x="9756831" y="2109422"/>
              <a:ext cx="486422" cy="188533"/>
            </a:xfrm>
            <a:prstGeom prst="roundRect">
              <a:avLst>
                <a:gd name="adj" fmla="val 18167"/>
              </a:avLst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EA29071-5259-4679-A380-129F33896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883738" y="2090821"/>
              <a:ext cx="233829" cy="228600"/>
            </a:xfrm>
            <a:prstGeom prst="rect">
              <a:avLst/>
            </a:prstGeom>
          </p:spPr>
        </p:pic>
        <p:sp>
          <p:nvSpPr>
            <p:cNvPr id="9" name="Google Shape;253;p42">
              <a:extLst>
                <a:ext uri="{FF2B5EF4-FFF2-40B4-BE49-F238E27FC236}">
                  <a16:creationId xmlns:a16="http://schemas.microsoft.com/office/drawing/2014/main" id="{EEDDF3BA-A7F1-4E50-B259-07B7EDCE1F9F}"/>
                </a:ext>
              </a:extLst>
            </p:cNvPr>
            <p:cNvSpPr/>
            <p:nvPr/>
          </p:nvSpPr>
          <p:spPr>
            <a:xfrm>
              <a:off x="9756951" y="2325331"/>
              <a:ext cx="487403" cy="200793"/>
            </a:xfrm>
            <a:prstGeom prst="roundRect">
              <a:avLst>
                <a:gd name="adj" fmla="val 18167"/>
              </a:avLst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044D1ABC-10C4-40A4-8BA0-0403B6F21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86352" y="2306706"/>
              <a:ext cx="228600" cy="228600"/>
            </a:xfrm>
            <a:prstGeom prst="rect">
              <a:avLst/>
            </a:prstGeom>
          </p:spPr>
        </p:pic>
        <p:sp>
          <p:nvSpPr>
            <p:cNvPr id="11" name="Google Shape;253;p42">
              <a:extLst>
                <a:ext uri="{FF2B5EF4-FFF2-40B4-BE49-F238E27FC236}">
                  <a16:creationId xmlns:a16="http://schemas.microsoft.com/office/drawing/2014/main" id="{2D0B1580-12EE-4C86-9BDA-72967FA78007}"/>
                </a:ext>
              </a:extLst>
            </p:cNvPr>
            <p:cNvSpPr/>
            <p:nvPr/>
          </p:nvSpPr>
          <p:spPr>
            <a:xfrm>
              <a:off x="9756832" y="2552602"/>
              <a:ext cx="487403" cy="595931"/>
            </a:xfrm>
            <a:prstGeom prst="roundRect">
              <a:avLst>
                <a:gd name="adj" fmla="val 8396"/>
              </a:avLst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94D819F-E859-4B1B-864E-1F7904EA7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86352" y="2533977"/>
              <a:ext cx="228600" cy="2286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FB100B7-E8F4-4794-8B08-153F1B537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9051" y="2773064"/>
              <a:ext cx="461979" cy="357021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BACF5B-0178-40EB-B126-9FCB0E0BCB15}"/>
              </a:ext>
            </a:extLst>
          </p:cNvPr>
          <p:cNvGrpSpPr/>
          <p:nvPr/>
        </p:nvGrpSpPr>
        <p:grpSpPr>
          <a:xfrm>
            <a:off x="3733441" y="2065926"/>
            <a:ext cx="624817" cy="527267"/>
            <a:chOff x="9687633" y="2042699"/>
            <a:chExt cx="624817" cy="527267"/>
          </a:xfrm>
        </p:grpSpPr>
        <p:sp>
          <p:nvSpPr>
            <p:cNvPr id="15" name="Google Shape;251;p42">
              <a:extLst>
                <a:ext uri="{FF2B5EF4-FFF2-40B4-BE49-F238E27FC236}">
                  <a16:creationId xmlns:a16="http://schemas.microsoft.com/office/drawing/2014/main" id="{E5949D73-7131-425C-8EAC-C0AC31B904E9}"/>
                </a:ext>
              </a:extLst>
            </p:cNvPr>
            <p:cNvSpPr/>
            <p:nvPr/>
          </p:nvSpPr>
          <p:spPr>
            <a:xfrm>
              <a:off x="9687633" y="2042699"/>
              <a:ext cx="624817" cy="527267"/>
            </a:xfrm>
            <a:prstGeom prst="roundRect">
              <a:avLst>
                <a:gd name="adj" fmla="val 9618"/>
              </a:avLst>
            </a:prstGeom>
            <a:solidFill>
              <a:srgbClr val="F3F3F3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" name="Google Shape;252;p42">
              <a:extLst>
                <a:ext uri="{FF2B5EF4-FFF2-40B4-BE49-F238E27FC236}">
                  <a16:creationId xmlns:a16="http://schemas.microsoft.com/office/drawing/2014/main" id="{FCE6861A-53EB-41C2-BC99-F07B18839C5D}"/>
                </a:ext>
              </a:extLst>
            </p:cNvPr>
            <p:cNvSpPr/>
            <p:nvPr/>
          </p:nvSpPr>
          <p:spPr>
            <a:xfrm>
              <a:off x="9756831" y="2109422"/>
              <a:ext cx="486422" cy="188533"/>
            </a:xfrm>
            <a:prstGeom prst="roundRect">
              <a:avLst>
                <a:gd name="adj" fmla="val 18167"/>
              </a:avLst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DAE3CFCC-E7AF-4AB0-A64C-23CBE812D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883738" y="2090821"/>
              <a:ext cx="233829" cy="228600"/>
            </a:xfrm>
            <a:prstGeom prst="rect">
              <a:avLst/>
            </a:prstGeom>
          </p:spPr>
        </p:pic>
        <p:sp>
          <p:nvSpPr>
            <p:cNvPr id="18" name="Google Shape;253;p42">
              <a:extLst>
                <a:ext uri="{FF2B5EF4-FFF2-40B4-BE49-F238E27FC236}">
                  <a16:creationId xmlns:a16="http://schemas.microsoft.com/office/drawing/2014/main" id="{FFE95A28-6629-4659-B7BD-0905128A3768}"/>
                </a:ext>
              </a:extLst>
            </p:cNvPr>
            <p:cNvSpPr/>
            <p:nvPr/>
          </p:nvSpPr>
          <p:spPr>
            <a:xfrm>
              <a:off x="9756951" y="2325331"/>
              <a:ext cx="487403" cy="200793"/>
            </a:xfrm>
            <a:prstGeom prst="roundRect">
              <a:avLst>
                <a:gd name="adj" fmla="val 18167"/>
              </a:avLst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9E8CF91F-8684-478F-896B-2EC531F07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86352" y="2306706"/>
              <a:ext cx="228600" cy="2286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D074CF-9ECD-4FA6-B454-31D9E50F7B61}"/>
              </a:ext>
            </a:extLst>
          </p:cNvPr>
          <p:cNvGrpSpPr/>
          <p:nvPr/>
        </p:nvGrpSpPr>
        <p:grpSpPr>
          <a:xfrm>
            <a:off x="5565035" y="2080710"/>
            <a:ext cx="624817" cy="1165637"/>
            <a:chOff x="9298537" y="3487002"/>
            <a:chExt cx="624817" cy="116563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EC30686-7E52-4AEB-B232-57CAE8A28F27}"/>
                </a:ext>
              </a:extLst>
            </p:cNvPr>
            <p:cNvGrpSpPr/>
            <p:nvPr/>
          </p:nvGrpSpPr>
          <p:grpSpPr>
            <a:xfrm>
              <a:off x="9298537" y="3487002"/>
              <a:ext cx="624817" cy="1165637"/>
              <a:chOff x="9687633" y="2042700"/>
              <a:chExt cx="624817" cy="1165637"/>
            </a:xfrm>
          </p:grpSpPr>
          <p:sp>
            <p:nvSpPr>
              <p:cNvPr id="23" name="Google Shape;251;p42">
                <a:extLst>
                  <a:ext uri="{FF2B5EF4-FFF2-40B4-BE49-F238E27FC236}">
                    <a16:creationId xmlns:a16="http://schemas.microsoft.com/office/drawing/2014/main" id="{0D990819-A2F6-4F08-A1B4-F2770E729088}"/>
                  </a:ext>
                </a:extLst>
              </p:cNvPr>
              <p:cNvSpPr/>
              <p:nvPr/>
            </p:nvSpPr>
            <p:spPr>
              <a:xfrm>
                <a:off x="9687633" y="2042700"/>
                <a:ext cx="624817" cy="1165637"/>
              </a:xfrm>
              <a:prstGeom prst="roundRect">
                <a:avLst>
                  <a:gd name="adj" fmla="val 9618"/>
                </a:avLst>
              </a:prstGeom>
              <a:solidFill>
                <a:srgbClr val="F3F3F3"/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4" name="Google Shape;252;p42">
                <a:extLst>
                  <a:ext uri="{FF2B5EF4-FFF2-40B4-BE49-F238E27FC236}">
                    <a16:creationId xmlns:a16="http://schemas.microsoft.com/office/drawing/2014/main" id="{20741406-88AA-4F3E-9FF4-FA79A20910E6}"/>
                  </a:ext>
                </a:extLst>
              </p:cNvPr>
              <p:cNvSpPr/>
              <p:nvPr/>
            </p:nvSpPr>
            <p:spPr>
              <a:xfrm>
                <a:off x="9756831" y="2109422"/>
                <a:ext cx="486422" cy="188533"/>
              </a:xfrm>
              <a:prstGeom prst="roundRect">
                <a:avLst>
                  <a:gd name="adj" fmla="val 18167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1274EF76-B5AC-4800-8C48-65E1859211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883738" y="2090821"/>
                <a:ext cx="233829" cy="228600"/>
              </a:xfrm>
              <a:prstGeom prst="rect">
                <a:avLst/>
              </a:prstGeom>
            </p:spPr>
          </p:pic>
          <p:sp>
            <p:nvSpPr>
              <p:cNvPr id="26" name="Google Shape;253;p42">
                <a:extLst>
                  <a:ext uri="{FF2B5EF4-FFF2-40B4-BE49-F238E27FC236}">
                    <a16:creationId xmlns:a16="http://schemas.microsoft.com/office/drawing/2014/main" id="{C609A87B-7BAB-46A7-B5C6-A2B1377E5728}"/>
                  </a:ext>
                </a:extLst>
              </p:cNvPr>
              <p:cNvSpPr/>
              <p:nvPr/>
            </p:nvSpPr>
            <p:spPr>
              <a:xfrm>
                <a:off x="9756951" y="2325331"/>
                <a:ext cx="487403" cy="200793"/>
              </a:xfrm>
              <a:prstGeom prst="roundRect">
                <a:avLst>
                  <a:gd name="adj" fmla="val 18167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endParaRPr>
              </a:p>
            </p:txBody>
          </p:sp>
          <p:pic>
            <p:nvPicPr>
              <p:cNvPr id="27" name="Graphic 26">
                <a:extLst>
                  <a:ext uri="{FF2B5EF4-FFF2-40B4-BE49-F238E27FC236}">
                    <a16:creationId xmlns:a16="http://schemas.microsoft.com/office/drawing/2014/main" id="{688495AD-B5B6-4AA2-B899-E272182973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886352" y="2306706"/>
                <a:ext cx="228600" cy="228600"/>
              </a:xfrm>
              <a:prstGeom prst="rect">
                <a:avLst/>
              </a:prstGeom>
            </p:spPr>
          </p:pic>
          <p:sp>
            <p:nvSpPr>
              <p:cNvPr id="28" name="Google Shape;253;p42">
                <a:extLst>
                  <a:ext uri="{FF2B5EF4-FFF2-40B4-BE49-F238E27FC236}">
                    <a16:creationId xmlns:a16="http://schemas.microsoft.com/office/drawing/2014/main" id="{C7B0DF84-2FB0-40F3-8D13-BDEBB951CF01}"/>
                  </a:ext>
                </a:extLst>
              </p:cNvPr>
              <p:cNvSpPr/>
              <p:nvPr/>
            </p:nvSpPr>
            <p:spPr>
              <a:xfrm>
                <a:off x="9756832" y="2552602"/>
                <a:ext cx="487403" cy="595931"/>
              </a:xfrm>
              <a:prstGeom prst="roundRect">
                <a:avLst>
                  <a:gd name="adj" fmla="val 8396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endParaRPr>
              </a:p>
            </p:txBody>
          </p:sp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8FF9F4C7-60F9-4405-BB2C-74DB7917D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886352" y="2533977"/>
                <a:ext cx="228600" cy="228600"/>
              </a:xfrm>
              <a:prstGeom prst="rect">
                <a:avLst/>
              </a:prstGeom>
            </p:spPr>
          </p:pic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FD51A61-9F70-4981-AFCA-0C4B35334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1134" y="4200070"/>
              <a:ext cx="460800" cy="358677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C8EF13-6BBA-4053-8AEA-E9FC5DB93972}"/>
              </a:ext>
            </a:extLst>
          </p:cNvPr>
          <p:cNvGrpSpPr/>
          <p:nvPr/>
        </p:nvGrpSpPr>
        <p:grpSpPr>
          <a:xfrm>
            <a:off x="6480833" y="2065926"/>
            <a:ext cx="624817" cy="1165637"/>
            <a:chOff x="9298537" y="4777207"/>
            <a:chExt cx="624817" cy="116563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8E9E8E4-FFA2-4F17-953F-DB2FE7083F34}"/>
                </a:ext>
              </a:extLst>
            </p:cNvPr>
            <p:cNvGrpSpPr/>
            <p:nvPr/>
          </p:nvGrpSpPr>
          <p:grpSpPr>
            <a:xfrm>
              <a:off x="9298537" y="4777207"/>
              <a:ext cx="624817" cy="1165637"/>
              <a:chOff x="9687633" y="2042700"/>
              <a:chExt cx="624817" cy="1165637"/>
            </a:xfrm>
          </p:grpSpPr>
          <p:sp>
            <p:nvSpPr>
              <p:cNvPr id="33" name="Google Shape;251;p42">
                <a:extLst>
                  <a:ext uri="{FF2B5EF4-FFF2-40B4-BE49-F238E27FC236}">
                    <a16:creationId xmlns:a16="http://schemas.microsoft.com/office/drawing/2014/main" id="{885F6D49-912D-4834-80ED-D8AE5A83B76F}"/>
                  </a:ext>
                </a:extLst>
              </p:cNvPr>
              <p:cNvSpPr/>
              <p:nvPr/>
            </p:nvSpPr>
            <p:spPr>
              <a:xfrm>
                <a:off x="9687633" y="2042700"/>
                <a:ext cx="624817" cy="1165637"/>
              </a:xfrm>
              <a:prstGeom prst="roundRect">
                <a:avLst>
                  <a:gd name="adj" fmla="val 9618"/>
                </a:avLst>
              </a:prstGeom>
              <a:solidFill>
                <a:srgbClr val="F3F3F3"/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4" name="Google Shape;252;p42">
                <a:extLst>
                  <a:ext uri="{FF2B5EF4-FFF2-40B4-BE49-F238E27FC236}">
                    <a16:creationId xmlns:a16="http://schemas.microsoft.com/office/drawing/2014/main" id="{A5623EB9-DA4A-4EF3-BEE6-2F74A8886827}"/>
                  </a:ext>
                </a:extLst>
              </p:cNvPr>
              <p:cNvSpPr/>
              <p:nvPr/>
            </p:nvSpPr>
            <p:spPr>
              <a:xfrm>
                <a:off x="9756831" y="2109422"/>
                <a:ext cx="486422" cy="188533"/>
              </a:xfrm>
              <a:prstGeom prst="roundRect">
                <a:avLst>
                  <a:gd name="adj" fmla="val 18167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pic>
            <p:nvPicPr>
              <p:cNvPr id="35" name="Graphic 34">
                <a:extLst>
                  <a:ext uri="{FF2B5EF4-FFF2-40B4-BE49-F238E27FC236}">
                    <a16:creationId xmlns:a16="http://schemas.microsoft.com/office/drawing/2014/main" id="{1C5E5530-B3DC-44CC-ACBD-DC9810F969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883738" y="2090821"/>
                <a:ext cx="233829" cy="228600"/>
              </a:xfrm>
              <a:prstGeom prst="rect">
                <a:avLst/>
              </a:prstGeom>
            </p:spPr>
          </p:pic>
          <p:sp>
            <p:nvSpPr>
              <p:cNvPr id="36" name="Google Shape;253;p42">
                <a:extLst>
                  <a:ext uri="{FF2B5EF4-FFF2-40B4-BE49-F238E27FC236}">
                    <a16:creationId xmlns:a16="http://schemas.microsoft.com/office/drawing/2014/main" id="{50CB58FE-46E4-413D-BB0E-CD4C3F60297C}"/>
                  </a:ext>
                </a:extLst>
              </p:cNvPr>
              <p:cNvSpPr/>
              <p:nvPr/>
            </p:nvSpPr>
            <p:spPr>
              <a:xfrm>
                <a:off x="9756951" y="2325331"/>
                <a:ext cx="487403" cy="200793"/>
              </a:xfrm>
              <a:prstGeom prst="roundRect">
                <a:avLst>
                  <a:gd name="adj" fmla="val 18167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endParaRPr>
              </a:p>
            </p:txBody>
          </p:sp>
          <p:pic>
            <p:nvPicPr>
              <p:cNvPr id="37" name="Graphic 36">
                <a:extLst>
                  <a:ext uri="{FF2B5EF4-FFF2-40B4-BE49-F238E27FC236}">
                    <a16:creationId xmlns:a16="http://schemas.microsoft.com/office/drawing/2014/main" id="{C2B9F19E-17ED-498A-BEAE-E4BC6D6DD4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886352" y="2306706"/>
                <a:ext cx="228600" cy="228600"/>
              </a:xfrm>
              <a:prstGeom prst="rect">
                <a:avLst/>
              </a:prstGeom>
            </p:spPr>
          </p:pic>
          <p:sp>
            <p:nvSpPr>
              <p:cNvPr id="38" name="Google Shape;253;p42">
                <a:extLst>
                  <a:ext uri="{FF2B5EF4-FFF2-40B4-BE49-F238E27FC236}">
                    <a16:creationId xmlns:a16="http://schemas.microsoft.com/office/drawing/2014/main" id="{BCA44B24-A5C4-4821-B771-1B9E67E6FE4A}"/>
                  </a:ext>
                </a:extLst>
              </p:cNvPr>
              <p:cNvSpPr/>
              <p:nvPr/>
            </p:nvSpPr>
            <p:spPr>
              <a:xfrm>
                <a:off x="9756832" y="2552602"/>
                <a:ext cx="487403" cy="595931"/>
              </a:xfrm>
              <a:prstGeom prst="roundRect">
                <a:avLst>
                  <a:gd name="adj" fmla="val 8396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endParaRPr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47D21C37-30BC-46F7-B59B-F82A010362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886352" y="2533977"/>
                <a:ext cx="228600" cy="228600"/>
              </a:xfrm>
              <a:prstGeom prst="rect">
                <a:avLst/>
              </a:prstGeom>
            </p:spPr>
          </p:pic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64ACFD0-FE8B-4053-8400-DDA747B3F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955" y="5509997"/>
              <a:ext cx="460800" cy="346804"/>
            </a:xfrm>
            <a:prstGeom prst="rect">
              <a:avLst/>
            </a:prstGeom>
          </p:spPr>
        </p:pic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27296C9-A71F-4086-9B04-CE0F2B5AE976}"/>
              </a:ext>
            </a:extLst>
          </p:cNvPr>
          <p:cNvSpPr/>
          <p:nvPr/>
        </p:nvSpPr>
        <p:spPr>
          <a:xfrm>
            <a:off x="609169" y="1309113"/>
            <a:ext cx="1524000" cy="636970"/>
          </a:xfrm>
          <a:prstGeom prst="roundRect">
            <a:avLst/>
          </a:prstGeom>
          <a:solidFill>
            <a:srgbClr val="48B6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trrack</a:t>
            </a:r>
            <a:endParaRPr lang="en-AT" dirty="0"/>
          </a:p>
        </p:txBody>
      </p: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849AF793-AD63-4C96-BE1B-82E600128696}"/>
              </a:ext>
            </a:extLst>
          </p:cNvPr>
          <p:cNvCxnSpPr>
            <a:stCxn id="41" idx="3"/>
            <a:endCxn id="15" idx="0"/>
          </p:cNvCxnSpPr>
          <p:nvPr/>
        </p:nvCxnSpPr>
        <p:spPr>
          <a:xfrm>
            <a:off x="2133169" y="1627598"/>
            <a:ext cx="1912681" cy="43832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46582D41-EF83-4F16-942D-7F6DF2298297}"/>
              </a:ext>
            </a:extLst>
          </p:cNvPr>
          <p:cNvCxnSpPr>
            <a:cxnSpLocks/>
            <a:stCxn id="41" idx="3"/>
            <a:endCxn id="6" idx="0"/>
          </p:cNvCxnSpPr>
          <p:nvPr/>
        </p:nvCxnSpPr>
        <p:spPr>
          <a:xfrm>
            <a:off x="2133169" y="1627598"/>
            <a:ext cx="2828478" cy="45311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A37C29A3-9F98-4618-8503-8082CD74AE7A}"/>
              </a:ext>
            </a:extLst>
          </p:cNvPr>
          <p:cNvCxnSpPr>
            <a:cxnSpLocks/>
            <a:stCxn id="41" idx="3"/>
            <a:endCxn id="23" idx="0"/>
          </p:cNvCxnSpPr>
          <p:nvPr/>
        </p:nvCxnSpPr>
        <p:spPr>
          <a:xfrm>
            <a:off x="2133169" y="1627598"/>
            <a:ext cx="3744275" cy="45311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736626C8-52C6-4AB1-B921-123575C6FE80}"/>
              </a:ext>
            </a:extLst>
          </p:cNvPr>
          <p:cNvCxnSpPr>
            <a:cxnSpLocks/>
            <a:stCxn id="41" idx="3"/>
            <a:endCxn id="33" idx="0"/>
          </p:cNvCxnSpPr>
          <p:nvPr/>
        </p:nvCxnSpPr>
        <p:spPr>
          <a:xfrm>
            <a:off x="2133169" y="1627598"/>
            <a:ext cx="4660073" cy="43832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Google Shape;262;p42">
            <a:extLst>
              <a:ext uri="{FF2B5EF4-FFF2-40B4-BE49-F238E27FC236}">
                <a16:creationId xmlns:a16="http://schemas.microsoft.com/office/drawing/2014/main" id="{C952F21E-4C2E-40AD-BF1C-CAB66CCC0D66}"/>
              </a:ext>
            </a:extLst>
          </p:cNvPr>
          <p:cNvSpPr txBox="1"/>
          <p:nvPr/>
        </p:nvSpPr>
        <p:spPr>
          <a:xfrm>
            <a:off x="3802639" y="1726147"/>
            <a:ext cx="213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v1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" name="Google Shape;262;p42">
            <a:extLst>
              <a:ext uri="{FF2B5EF4-FFF2-40B4-BE49-F238E27FC236}">
                <a16:creationId xmlns:a16="http://schemas.microsoft.com/office/drawing/2014/main" id="{575C9A0D-2999-414A-B2BB-762F80AEB4B4}"/>
              </a:ext>
            </a:extLst>
          </p:cNvPr>
          <p:cNvSpPr txBox="1"/>
          <p:nvPr/>
        </p:nvSpPr>
        <p:spPr>
          <a:xfrm>
            <a:off x="4687844" y="1726147"/>
            <a:ext cx="213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v2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" name="Google Shape;262;p42">
            <a:extLst>
              <a:ext uri="{FF2B5EF4-FFF2-40B4-BE49-F238E27FC236}">
                <a16:creationId xmlns:a16="http://schemas.microsoft.com/office/drawing/2014/main" id="{F6A22B03-5092-4F0F-8684-6BF3B891C3A0}"/>
              </a:ext>
            </a:extLst>
          </p:cNvPr>
          <p:cNvSpPr txBox="1"/>
          <p:nvPr/>
        </p:nvSpPr>
        <p:spPr>
          <a:xfrm>
            <a:off x="5647632" y="1730683"/>
            <a:ext cx="213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v3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" name="Google Shape;262;p42">
            <a:extLst>
              <a:ext uri="{FF2B5EF4-FFF2-40B4-BE49-F238E27FC236}">
                <a16:creationId xmlns:a16="http://schemas.microsoft.com/office/drawing/2014/main" id="{ED3C4EDA-D422-4351-B668-0AA85E09FCE0}"/>
              </a:ext>
            </a:extLst>
          </p:cNvPr>
          <p:cNvSpPr txBox="1"/>
          <p:nvPr/>
        </p:nvSpPr>
        <p:spPr>
          <a:xfrm>
            <a:off x="6488848" y="1709465"/>
            <a:ext cx="213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v4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70" name="Connector: Curved 69">
            <a:extLst>
              <a:ext uri="{FF2B5EF4-FFF2-40B4-BE49-F238E27FC236}">
                <a16:creationId xmlns:a16="http://schemas.microsoft.com/office/drawing/2014/main" id="{2DEEDF1A-DC4F-42E6-AC7B-66B856953084}"/>
              </a:ext>
            </a:extLst>
          </p:cNvPr>
          <p:cNvCxnSpPr>
            <a:cxnSpLocks/>
            <a:stCxn id="6" idx="2"/>
            <a:endCxn id="15" idx="2"/>
          </p:cNvCxnSpPr>
          <p:nvPr/>
        </p:nvCxnSpPr>
        <p:spPr>
          <a:xfrm rot="5400000" flipH="1">
            <a:off x="4177172" y="2461872"/>
            <a:ext cx="653154" cy="915797"/>
          </a:xfrm>
          <a:prstGeom prst="curvedConnector3">
            <a:avLst>
              <a:gd name="adj1" fmla="val -36555"/>
            </a:avLst>
          </a:prstGeom>
          <a:ln w="19050">
            <a:solidFill>
              <a:srgbClr val="F05268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3B37AFA9-25A8-4120-8B70-C36D8DB911E1}"/>
              </a:ext>
            </a:extLst>
          </p:cNvPr>
          <p:cNvSpPr txBox="1"/>
          <p:nvPr/>
        </p:nvSpPr>
        <p:spPr>
          <a:xfrm>
            <a:off x="4385960" y="3496965"/>
            <a:ext cx="23557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solidFill>
                  <a:srgbClr val="F05268"/>
                </a:solidFill>
              </a:rPr>
              <a:t>diff</a:t>
            </a:r>
            <a:endParaRPr lang="en-AT" sz="1400" dirty="0">
              <a:solidFill>
                <a:srgbClr val="F05268"/>
              </a:solidFill>
            </a:endParaRPr>
          </a:p>
        </p:txBody>
      </p:sp>
      <p:cxnSp>
        <p:nvCxnSpPr>
          <p:cNvPr id="66" name="Connector: Curved 65">
            <a:extLst>
              <a:ext uri="{FF2B5EF4-FFF2-40B4-BE49-F238E27FC236}">
                <a16:creationId xmlns:a16="http://schemas.microsoft.com/office/drawing/2014/main" id="{42AAC551-FFCC-467C-952D-6795601C028E}"/>
              </a:ext>
            </a:extLst>
          </p:cNvPr>
          <p:cNvCxnSpPr>
            <a:cxnSpLocks/>
            <a:stCxn id="23" idx="2"/>
            <a:endCxn id="6" idx="2"/>
          </p:cNvCxnSpPr>
          <p:nvPr/>
        </p:nvCxnSpPr>
        <p:spPr>
          <a:xfrm rot="5400000">
            <a:off x="5419546" y="2788449"/>
            <a:ext cx="12700" cy="915797"/>
          </a:xfrm>
          <a:prstGeom prst="curvedConnector3">
            <a:avLst>
              <a:gd name="adj1" fmla="val 1800000"/>
            </a:avLst>
          </a:prstGeom>
          <a:ln w="19050">
            <a:solidFill>
              <a:srgbClr val="F05268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B491DE7B-5ACC-4FAB-8FB5-5EADC1DCBE84}"/>
              </a:ext>
            </a:extLst>
          </p:cNvPr>
          <p:cNvSpPr txBox="1"/>
          <p:nvPr/>
        </p:nvSpPr>
        <p:spPr>
          <a:xfrm>
            <a:off x="5308107" y="3492395"/>
            <a:ext cx="235577" cy="215444"/>
          </a:xfrm>
          <a:prstGeom prst="rect">
            <a:avLst/>
          </a:prstGeom>
          <a:noFill/>
          <a:ln w="19050"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solidFill>
                  <a:srgbClr val="F05268"/>
                </a:solidFill>
              </a:rPr>
              <a:t>diff</a:t>
            </a:r>
            <a:endParaRPr lang="en-AT" sz="1400" dirty="0">
              <a:solidFill>
                <a:srgbClr val="F05268"/>
              </a:solidFill>
            </a:endParaRPr>
          </a:p>
        </p:txBody>
      </p:sp>
      <p:cxnSp>
        <p:nvCxnSpPr>
          <p:cNvPr id="67" name="Connector: Curved 66">
            <a:extLst>
              <a:ext uri="{FF2B5EF4-FFF2-40B4-BE49-F238E27FC236}">
                <a16:creationId xmlns:a16="http://schemas.microsoft.com/office/drawing/2014/main" id="{DC8CF666-AF4A-48E2-A7BD-CF27B24B0870}"/>
              </a:ext>
            </a:extLst>
          </p:cNvPr>
          <p:cNvCxnSpPr>
            <a:cxnSpLocks/>
            <a:stCxn id="33" idx="2"/>
            <a:endCxn id="23" idx="2"/>
          </p:cNvCxnSpPr>
          <p:nvPr/>
        </p:nvCxnSpPr>
        <p:spPr>
          <a:xfrm rot="5400000">
            <a:off x="6327951" y="2781056"/>
            <a:ext cx="14784" cy="915798"/>
          </a:xfrm>
          <a:prstGeom prst="curvedConnector3">
            <a:avLst>
              <a:gd name="adj1" fmla="val 1646266"/>
            </a:avLst>
          </a:prstGeom>
          <a:ln w="19050">
            <a:solidFill>
              <a:srgbClr val="F05268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D1793FF2-DBFB-4A3A-A497-892BFEC9288A}"/>
              </a:ext>
            </a:extLst>
          </p:cNvPr>
          <p:cNvSpPr txBox="1"/>
          <p:nvPr/>
        </p:nvSpPr>
        <p:spPr>
          <a:xfrm>
            <a:off x="6217554" y="3501536"/>
            <a:ext cx="23557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solidFill>
                  <a:srgbClr val="F05268"/>
                </a:solidFill>
              </a:rPr>
              <a:t>diff</a:t>
            </a:r>
            <a:endParaRPr lang="en-AT" sz="1400" dirty="0">
              <a:solidFill>
                <a:srgbClr val="F05268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246F76D-FD6A-4FE8-8210-EABBC816E5EE}"/>
              </a:ext>
            </a:extLst>
          </p:cNvPr>
          <p:cNvGrpSpPr/>
          <p:nvPr/>
        </p:nvGrpSpPr>
        <p:grpSpPr>
          <a:xfrm>
            <a:off x="2817643" y="1713250"/>
            <a:ext cx="624817" cy="858737"/>
            <a:chOff x="2817643" y="1713250"/>
            <a:chExt cx="624817" cy="858737"/>
          </a:xfrm>
        </p:grpSpPr>
        <p:sp>
          <p:nvSpPr>
            <p:cNvPr id="79" name="Google Shape;251;p42">
              <a:extLst>
                <a:ext uri="{FF2B5EF4-FFF2-40B4-BE49-F238E27FC236}">
                  <a16:creationId xmlns:a16="http://schemas.microsoft.com/office/drawing/2014/main" id="{E42E54C9-D1B0-428A-A795-50D0D0C37173}"/>
                </a:ext>
              </a:extLst>
            </p:cNvPr>
            <p:cNvSpPr/>
            <p:nvPr/>
          </p:nvSpPr>
          <p:spPr>
            <a:xfrm>
              <a:off x="2817643" y="2044720"/>
              <a:ext cx="624817" cy="527267"/>
            </a:xfrm>
            <a:prstGeom prst="roundRect">
              <a:avLst>
                <a:gd name="adj" fmla="val 9618"/>
              </a:avLst>
            </a:prstGeom>
            <a:solidFill>
              <a:srgbClr val="F3F3F3"/>
            </a:solidFill>
            <a:ln w="19050" cap="flat" cmpd="sng">
              <a:solidFill>
                <a:schemeClr val="bg1">
                  <a:lumMod val="75000"/>
                </a:schemeClr>
              </a:solidFill>
              <a:prstDash val="sys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262;p42">
              <a:extLst>
                <a:ext uri="{FF2B5EF4-FFF2-40B4-BE49-F238E27FC236}">
                  <a16:creationId xmlns:a16="http://schemas.microsoft.com/office/drawing/2014/main" id="{DAFBA419-186C-4AFA-AB9E-30D318E3D468}"/>
                </a:ext>
              </a:extLst>
            </p:cNvPr>
            <p:cNvSpPr txBox="1"/>
            <p:nvPr/>
          </p:nvSpPr>
          <p:spPr>
            <a:xfrm>
              <a:off x="3023551" y="1713250"/>
              <a:ext cx="2130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v0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85" name="Connector: Curved 84">
            <a:extLst>
              <a:ext uri="{FF2B5EF4-FFF2-40B4-BE49-F238E27FC236}">
                <a16:creationId xmlns:a16="http://schemas.microsoft.com/office/drawing/2014/main" id="{08B6AE75-D56E-4590-88B0-9E1685BFC710}"/>
              </a:ext>
            </a:extLst>
          </p:cNvPr>
          <p:cNvCxnSpPr>
            <a:cxnSpLocks/>
            <a:stCxn id="15" idx="2"/>
            <a:endCxn id="79" idx="2"/>
          </p:cNvCxnSpPr>
          <p:nvPr/>
        </p:nvCxnSpPr>
        <p:spPr>
          <a:xfrm rot="5400000" flipH="1">
            <a:off x="3577348" y="2124691"/>
            <a:ext cx="21206" cy="915798"/>
          </a:xfrm>
          <a:prstGeom prst="curvedConnector3">
            <a:avLst>
              <a:gd name="adj1" fmla="val -1077997"/>
            </a:avLst>
          </a:prstGeom>
          <a:ln w="19050">
            <a:solidFill>
              <a:srgbClr val="F05268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FA934003-4EDD-409E-BA85-063089B03DA7}"/>
              </a:ext>
            </a:extLst>
          </p:cNvPr>
          <p:cNvSpPr txBox="1"/>
          <p:nvPr/>
        </p:nvSpPr>
        <p:spPr>
          <a:xfrm>
            <a:off x="3470163" y="2864396"/>
            <a:ext cx="23557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solidFill>
                  <a:srgbClr val="F05268"/>
                </a:solidFill>
              </a:rPr>
              <a:t>diff</a:t>
            </a:r>
            <a:endParaRPr lang="en-AT" sz="1400" dirty="0">
              <a:solidFill>
                <a:srgbClr val="F05268"/>
              </a:solidFill>
            </a:endParaRPr>
          </a:p>
        </p:txBody>
      </p:sp>
      <p:sp>
        <p:nvSpPr>
          <p:cNvPr id="92" name="Content Placeholder 2">
            <a:extLst>
              <a:ext uri="{FF2B5EF4-FFF2-40B4-BE49-F238E27FC236}">
                <a16:creationId xmlns:a16="http://schemas.microsoft.com/office/drawing/2014/main" id="{094C39B0-0943-4EBA-BE58-4415B0EFA790}"/>
              </a:ext>
            </a:extLst>
          </p:cNvPr>
          <p:cNvSpPr txBox="1">
            <a:spLocks/>
          </p:cNvSpPr>
          <p:nvPr/>
        </p:nvSpPr>
        <p:spPr>
          <a:xfrm>
            <a:off x="7929675" y="1627598"/>
            <a:ext cx="3216145" cy="2749405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Char char="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Char char="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Check for:</a:t>
            </a:r>
          </a:p>
          <a:p>
            <a:pPr>
              <a:lnSpc>
                <a:spcPct val="150000"/>
              </a:lnSpc>
            </a:pPr>
            <a:r>
              <a:rPr lang="en-US" dirty="0"/>
              <a:t>input &amp; output changes</a:t>
            </a:r>
          </a:p>
          <a:p>
            <a:pPr>
              <a:lnSpc>
                <a:spcPct val="150000"/>
              </a:lnSpc>
            </a:pPr>
            <a:r>
              <a:rPr lang="en-US" dirty="0"/>
              <a:t>added or removed cells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48B694"/>
                </a:solidFill>
              </a:rPr>
              <a:t>execution order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052BBAA-065D-43B9-A768-BD0D3A43C804}"/>
              </a:ext>
            </a:extLst>
          </p:cNvPr>
          <p:cNvSpPr txBox="1"/>
          <p:nvPr/>
        </p:nvSpPr>
        <p:spPr>
          <a:xfrm>
            <a:off x="2191694" y="3093212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new cells</a:t>
            </a:r>
            <a:endParaRPr lang="en-AT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4001AB5-CE53-4896-82A8-FBFE5364E098}"/>
              </a:ext>
            </a:extLst>
          </p:cNvPr>
          <p:cNvSpPr txBox="1"/>
          <p:nvPr/>
        </p:nvSpPr>
        <p:spPr>
          <a:xfrm>
            <a:off x="3775789" y="3702402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cell</a:t>
            </a:r>
            <a:endParaRPr lang="en-AT" dirty="0"/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FB2FF5B8-7BBB-40B2-8B02-70926B4EA0BC}"/>
              </a:ext>
            </a:extLst>
          </p:cNvPr>
          <p:cNvSpPr/>
          <p:nvPr/>
        </p:nvSpPr>
        <p:spPr>
          <a:xfrm>
            <a:off x="7128787" y="2108615"/>
            <a:ext cx="131182" cy="455519"/>
          </a:xfrm>
          <a:prstGeom prst="downArrow">
            <a:avLst>
              <a:gd name="adj1" fmla="val 50000"/>
              <a:gd name="adj2" fmla="val 69362"/>
            </a:avLst>
          </a:prstGeom>
          <a:solidFill>
            <a:srgbClr val="48B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69" name="Arrow: Down 68">
            <a:extLst>
              <a:ext uri="{FF2B5EF4-FFF2-40B4-BE49-F238E27FC236}">
                <a16:creationId xmlns:a16="http://schemas.microsoft.com/office/drawing/2014/main" id="{BF148DAF-6167-4B1F-B40D-79BAE31A554F}"/>
              </a:ext>
            </a:extLst>
          </p:cNvPr>
          <p:cNvSpPr/>
          <p:nvPr/>
        </p:nvSpPr>
        <p:spPr>
          <a:xfrm>
            <a:off x="7125612" y="2590612"/>
            <a:ext cx="131182" cy="640951"/>
          </a:xfrm>
          <a:prstGeom prst="downArrow">
            <a:avLst>
              <a:gd name="adj1" fmla="val 50000"/>
              <a:gd name="adj2" fmla="val 74203"/>
            </a:avLst>
          </a:prstGeom>
          <a:solidFill>
            <a:srgbClr val="48B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71" name="Arrow: Down 70">
            <a:extLst>
              <a:ext uri="{FF2B5EF4-FFF2-40B4-BE49-F238E27FC236}">
                <a16:creationId xmlns:a16="http://schemas.microsoft.com/office/drawing/2014/main" id="{2B2048D7-8314-4AB9-BB8B-A4671D221381}"/>
              </a:ext>
            </a:extLst>
          </p:cNvPr>
          <p:cNvSpPr/>
          <p:nvPr/>
        </p:nvSpPr>
        <p:spPr>
          <a:xfrm>
            <a:off x="7268487" y="2590612"/>
            <a:ext cx="131182" cy="640951"/>
          </a:xfrm>
          <a:prstGeom prst="downArrow">
            <a:avLst>
              <a:gd name="adj1" fmla="val 50000"/>
              <a:gd name="adj2" fmla="val 74203"/>
            </a:avLst>
          </a:prstGeom>
          <a:solidFill>
            <a:srgbClr val="48B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72" name="Arrow: Down 71">
            <a:extLst>
              <a:ext uri="{FF2B5EF4-FFF2-40B4-BE49-F238E27FC236}">
                <a16:creationId xmlns:a16="http://schemas.microsoft.com/office/drawing/2014/main" id="{55E8780F-4392-49CC-840A-6AAA70B32F2B}"/>
              </a:ext>
            </a:extLst>
          </p:cNvPr>
          <p:cNvSpPr/>
          <p:nvPr/>
        </p:nvSpPr>
        <p:spPr>
          <a:xfrm>
            <a:off x="7433587" y="2590612"/>
            <a:ext cx="131182" cy="640951"/>
          </a:xfrm>
          <a:prstGeom prst="downArrow">
            <a:avLst>
              <a:gd name="adj1" fmla="val 50000"/>
              <a:gd name="adj2" fmla="val 74203"/>
            </a:avLst>
          </a:prstGeom>
          <a:solidFill>
            <a:srgbClr val="48B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395A4AB-932B-46AA-85B7-A4F9BA5054DC}"/>
              </a:ext>
            </a:extLst>
          </p:cNvPr>
          <p:cNvSpPr/>
          <p:nvPr/>
        </p:nvSpPr>
        <p:spPr>
          <a:xfrm>
            <a:off x="3733441" y="1636264"/>
            <a:ext cx="2557909" cy="1592124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C23B7B28-8A56-424D-ABC6-FE841E355D9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16</a:t>
            </a:fld>
            <a:endParaRPr lang="en-US" dirty="0"/>
          </a:p>
        </p:txBody>
      </p:sp>
      <p:cxnSp>
        <p:nvCxnSpPr>
          <p:cNvPr id="78" name="Connector: Curved 77">
            <a:extLst>
              <a:ext uri="{FF2B5EF4-FFF2-40B4-BE49-F238E27FC236}">
                <a16:creationId xmlns:a16="http://schemas.microsoft.com/office/drawing/2014/main" id="{AD3A78A1-8487-4003-8721-2943FE382571}"/>
              </a:ext>
            </a:extLst>
          </p:cNvPr>
          <p:cNvCxnSpPr>
            <a:cxnSpLocks/>
            <a:stCxn id="33" idx="2"/>
            <a:endCxn id="79" idx="2"/>
          </p:cNvCxnSpPr>
          <p:nvPr/>
        </p:nvCxnSpPr>
        <p:spPr>
          <a:xfrm rot="5400000" flipH="1">
            <a:off x="4631859" y="1070180"/>
            <a:ext cx="659576" cy="3663190"/>
          </a:xfrm>
          <a:prstGeom prst="curvedConnector3">
            <a:avLst>
              <a:gd name="adj1" fmla="val -34659"/>
            </a:avLst>
          </a:prstGeom>
          <a:ln w="19050">
            <a:solidFill>
              <a:srgbClr val="F05268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D88D99B5-3183-4BDE-8927-6F191FF9BADA}"/>
              </a:ext>
            </a:extLst>
          </p:cNvPr>
          <p:cNvSpPr txBox="1"/>
          <p:nvPr/>
        </p:nvSpPr>
        <p:spPr>
          <a:xfrm>
            <a:off x="4977394" y="3483411"/>
            <a:ext cx="23557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solidFill>
                  <a:srgbClr val="F05268"/>
                </a:solidFill>
              </a:rPr>
              <a:t>diff</a:t>
            </a:r>
            <a:endParaRPr lang="en-AT" sz="1400" dirty="0">
              <a:solidFill>
                <a:srgbClr val="F05268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2270D8D-DB69-43B5-8119-5A86BC7B25FA}"/>
              </a:ext>
            </a:extLst>
          </p:cNvPr>
          <p:cNvSpPr txBox="1"/>
          <p:nvPr/>
        </p:nvSpPr>
        <p:spPr>
          <a:xfrm>
            <a:off x="4361051" y="3672057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three new cells</a:t>
            </a:r>
            <a:endParaRPr lang="en-AT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0BB60E9-46C7-466A-A145-413631BE9E80}"/>
              </a:ext>
            </a:extLst>
          </p:cNvPr>
          <p:cNvSpPr txBox="1"/>
          <p:nvPr/>
        </p:nvSpPr>
        <p:spPr>
          <a:xfrm>
            <a:off x="4739925" y="3729600"/>
            <a:ext cx="2274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input (code) and </a:t>
            </a:r>
          </a:p>
          <a:p>
            <a:pPr algn="ctr"/>
            <a:r>
              <a:rPr lang="en-US" dirty="0"/>
              <a:t>output (vis) changed</a:t>
            </a:r>
          </a:p>
        </p:txBody>
      </p:sp>
    </p:spTree>
    <p:extLst>
      <p:ext uri="{BB962C8B-B14F-4D97-AF65-F5344CB8AC3E}">
        <p14:creationId xmlns:p14="http://schemas.microsoft.com/office/powerpoint/2010/main" val="361411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7" grpId="0"/>
      <p:bldP spid="91" grpId="0"/>
      <p:bldP spid="93" grpId="0"/>
      <p:bldP spid="94" grpId="0"/>
      <p:bldP spid="73" grpId="0" animBg="1"/>
      <p:bldP spid="80" grpId="0"/>
      <p:bldP spid="81" grpId="0"/>
      <p:bldP spid="8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E5383-1129-47F2-9587-323E2D266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" y="575999"/>
            <a:ext cx="11124000" cy="990000"/>
          </a:xfrm>
        </p:spPr>
        <p:txBody>
          <a:bodyPr/>
          <a:lstStyle/>
          <a:p>
            <a:r>
              <a:rPr lang="en-US" dirty="0"/>
              <a:t>Aggregation Motivation</a:t>
            </a:r>
            <a:endParaRPr lang="en-AT" dirty="0"/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C23B7B28-8A56-424D-ABC6-FE841E355D9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F3937F6C-ED45-4DEA-B0D7-1D10B2AAB8CA}"/>
              </a:ext>
            </a:extLst>
          </p:cNvPr>
          <p:cNvSpPr txBox="1">
            <a:spLocks/>
          </p:cNvSpPr>
          <p:nvPr/>
        </p:nvSpPr>
        <p:spPr>
          <a:xfrm>
            <a:off x="526800" y="5752034"/>
            <a:ext cx="11138400" cy="5299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None/>
              <a:defRPr sz="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2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Crisan</a:t>
            </a:r>
            <a:r>
              <a:rPr lang="en-US" dirty="0"/>
              <a:t>, A., Fiore-</a:t>
            </a:r>
            <a:r>
              <a:rPr lang="en-US" dirty="0" err="1"/>
              <a:t>Gartland</a:t>
            </a:r>
            <a:r>
              <a:rPr lang="en-US" dirty="0"/>
              <a:t>, B., &amp; Tory, M. (2021). Passing the data baton: A retrospective analysis on data science work and workers. IEEE Transactions on Visualization and Computer Graphics, 27(2), 1860-1870.</a:t>
            </a:r>
          </a:p>
          <a:p>
            <a:pPr marL="171450" indent="-1714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AT" dirty="0" err="1"/>
              <a:t>Ramasamy</a:t>
            </a:r>
            <a:r>
              <a:rPr lang="de-AT" dirty="0"/>
              <a:t>, D., </a:t>
            </a:r>
            <a:r>
              <a:rPr lang="de-AT" dirty="0" err="1"/>
              <a:t>Sarasua</a:t>
            </a:r>
            <a:r>
              <a:rPr lang="de-AT" dirty="0"/>
              <a:t>, C., </a:t>
            </a:r>
            <a:r>
              <a:rPr lang="de-AT" dirty="0" err="1"/>
              <a:t>Bacchelli</a:t>
            </a:r>
            <a:r>
              <a:rPr lang="de-AT" dirty="0"/>
              <a:t>, A., &amp; Bernstein, A. (2023). </a:t>
            </a:r>
            <a:r>
              <a:rPr lang="de-AT" dirty="0" err="1"/>
              <a:t>Visualising</a:t>
            </a:r>
            <a:r>
              <a:rPr lang="de-AT" dirty="0"/>
              <a:t> </a:t>
            </a:r>
            <a:r>
              <a:rPr lang="de-AT" dirty="0" err="1"/>
              <a:t>data</a:t>
            </a:r>
            <a:r>
              <a:rPr lang="de-AT" dirty="0"/>
              <a:t> </a:t>
            </a:r>
            <a:r>
              <a:rPr lang="de-AT" dirty="0" err="1"/>
              <a:t>science</a:t>
            </a:r>
            <a:r>
              <a:rPr lang="de-AT" dirty="0"/>
              <a:t> </a:t>
            </a:r>
            <a:r>
              <a:rPr lang="de-AT" dirty="0" err="1"/>
              <a:t>workflows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support </a:t>
            </a:r>
            <a:r>
              <a:rPr lang="de-AT" dirty="0" err="1"/>
              <a:t>third</a:t>
            </a:r>
            <a:r>
              <a:rPr lang="de-AT" dirty="0"/>
              <a:t>-party </a:t>
            </a:r>
            <a:r>
              <a:rPr lang="de-AT" dirty="0" err="1"/>
              <a:t>notebook</a:t>
            </a:r>
            <a:r>
              <a:rPr lang="de-AT" dirty="0"/>
              <a:t> </a:t>
            </a:r>
            <a:r>
              <a:rPr lang="de-AT" dirty="0" err="1"/>
              <a:t>comprehension</a:t>
            </a:r>
            <a:r>
              <a:rPr lang="de-AT" dirty="0"/>
              <a:t>: an </a:t>
            </a:r>
            <a:r>
              <a:rPr lang="de-AT" dirty="0" err="1"/>
              <a:t>empirical</a:t>
            </a:r>
            <a:r>
              <a:rPr lang="de-AT" dirty="0"/>
              <a:t> </a:t>
            </a:r>
            <a:r>
              <a:rPr lang="de-AT" dirty="0" err="1"/>
              <a:t>study</a:t>
            </a:r>
            <a:r>
              <a:rPr lang="de-AT" dirty="0"/>
              <a:t>. </a:t>
            </a:r>
            <a:r>
              <a:rPr lang="de-AT" dirty="0" err="1"/>
              <a:t>Empirical</a:t>
            </a:r>
            <a:r>
              <a:rPr lang="de-AT" dirty="0"/>
              <a:t> Software Engineering, 28(3), 58.</a:t>
            </a:r>
          </a:p>
        </p:txBody>
      </p:sp>
      <p:pic>
        <p:nvPicPr>
          <p:cNvPr id="63" name="Google Shape;236;p40">
            <a:extLst>
              <a:ext uri="{FF2B5EF4-FFF2-40B4-BE49-F238E27FC236}">
                <a16:creationId xmlns:a16="http://schemas.microsoft.com/office/drawing/2014/main" id="{50B41BE0-DBB9-4EAA-A3D4-0A8DFC20064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2500" y="1285667"/>
            <a:ext cx="6535214" cy="197111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31D91664-9DC7-4ECB-8505-DBDEEBAA3878}"/>
              </a:ext>
            </a:extLst>
          </p:cNvPr>
          <p:cNvSpPr txBox="1">
            <a:spLocks/>
          </p:cNvSpPr>
          <p:nvPr/>
        </p:nvSpPr>
        <p:spPr>
          <a:xfrm>
            <a:off x="3038700" y="3321968"/>
            <a:ext cx="3840565" cy="2781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None/>
              <a:defRPr sz="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2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Science Model - Image adapted from </a:t>
            </a:r>
            <a:r>
              <a:rPr lang="en-US" dirty="0" err="1"/>
              <a:t>Crisan</a:t>
            </a:r>
            <a:r>
              <a:rPr lang="en-US" dirty="0"/>
              <a:t> et al., 2021</a:t>
            </a:r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07C05796-786E-4B92-8919-FB0D7DBEE232}"/>
              </a:ext>
            </a:extLst>
          </p:cNvPr>
          <p:cNvSpPr txBox="1">
            <a:spLocks/>
          </p:cNvSpPr>
          <p:nvPr/>
        </p:nvSpPr>
        <p:spPr>
          <a:xfrm>
            <a:off x="705075" y="5588207"/>
            <a:ext cx="2020059" cy="2781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None/>
              <a:defRPr sz="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2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D48EB2B8-BD25-441C-9FB5-60E9A0BD2A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64"/>
          <a:stretch/>
        </p:blipFill>
        <p:spPr>
          <a:xfrm>
            <a:off x="2962500" y="3923671"/>
            <a:ext cx="6534000" cy="16277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bg1"/>
            </a:solidFill>
            <a:miter lim="800000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26F27ACD-91D0-42E0-9401-C41819350B56}"/>
              </a:ext>
            </a:extLst>
          </p:cNvPr>
          <p:cNvSpPr txBox="1">
            <a:spLocks/>
          </p:cNvSpPr>
          <p:nvPr/>
        </p:nvSpPr>
        <p:spPr>
          <a:xfrm>
            <a:off x="3038700" y="5639832"/>
            <a:ext cx="2020059" cy="2781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None/>
              <a:defRPr sz="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2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Image by Ramasamy et al., 2023</a:t>
            </a:r>
          </a:p>
        </p:txBody>
      </p:sp>
    </p:spTree>
    <p:extLst>
      <p:ext uri="{BB962C8B-B14F-4D97-AF65-F5344CB8AC3E}">
        <p14:creationId xmlns:p14="http://schemas.microsoft.com/office/powerpoint/2010/main" val="338224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01A59C-4EEC-4B56-83DE-EE510855C0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64"/>
          <a:stretch/>
        </p:blipFill>
        <p:spPr>
          <a:xfrm>
            <a:off x="2961286" y="1620877"/>
            <a:ext cx="6534000" cy="16277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bg1"/>
            </a:solidFill>
            <a:miter lim="800000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9E5383-1129-47F2-9587-323E2D266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" y="575999"/>
            <a:ext cx="11124000" cy="990000"/>
          </a:xfrm>
        </p:spPr>
        <p:txBody>
          <a:bodyPr/>
          <a:lstStyle/>
          <a:p>
            <a:r>
              <a:rPr lang="en-US" dirty="0"/>
              <a:t>Aggregation Motivation</a:t>
            </a:r>
            <a:endParaRPr lang="en-AT" dirty="0"/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C23B7B28-8A56-424D-ABC6-FE841E355D9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F3937F6C-ED45-4DEA-B0D7-1D10B2AAB8CA}"/>
              </a:ext>
            </a:extLst>
          </p:cNvPr>
          <p:cNvSpPr txBox="1">
            <a:spLocks/>
          </p:cNvSpPr>
          <p:nvPr/>
        </p:nvSpPr>
        <p:spPr>
          <a:xfrm>
            <a:off x="526800" y="5752034"/>
            <a:ext cx="11138400" cy="5299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None/>
              <a:defRPr sz="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2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Crisan</a:t>
            </a:r>
            <a:r>
              <a:rPr lang="en-US" dirty="0"/>
              <a:t>, A., Fiore-</a:t>
            </a:r>
            <a:r>
              <a:rPr lang="en-US" dirty="0" err="1"/>
              <a:t>Gartland</a:t>
            </a:r>
            <a:r>
              <a:rPr lang="en-US" dirty="0"/>
              <a:t>, B., &amp; Tory, M. (2021). Passing the data baton: A retrospective analysis on data science work and workers. IEEE Transactions on Visualization and Computer Graphics, 27(2), 1860-1870.</a:t>
            </a:r>
          </a:p>
          <a:p>
            <a:pPr marL="171450" indent="-1714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AT" dirty="0" err="1"/>
              <a:t>Ramasamy</a:t>
            </a:r>
            <a:r>
              <a:rPr lang="de-AT" dirty="0"/>
              <a:t>, D., </a:t>
            </a:r>
            <a:r>
              <a:rPr lang="de-AT" dirty="0" err="1"/>
              <a:t>Sarasua</a:t>
            </a:r>
            <a:r>
              <a:rPr lang="de-AT" dirty="0"/>
              <a:t>, C., </a:t>
            </a:r>
            <a:r>
              <a:rPr lang="de-AT" dirty="0" err="1"/>
              <a:t>Bacchelli</a:t>
            </a:r>
            <a:r>
              <a:rPr lang="de-AT" dirty="0"/>
              <a:t>, A., &amp; Bernstein, A. (2023). </a:t>
            </a:r>
            <a:r>
              <a:rPr lang="de-AT" dirty="0" err="1"/>
              <a:t>Visualising</a:t>
            </a:r>
            <a:r>
              <a:rPr lang="de-AT" dirty="0"/>
              <a:t> </a:t>
            </a:r>
            <a:r>
              <a:rPr lang="de-AT" dirty="0" err="1"/>
              <a:t>data</a:t>
            </a:r>
            <a:r>
              <a:rPr lang="de-AT" dirty="0"/>
              <a:t> </a:t>
            </a:r>
            <a:r>
              <a:rPr lang="de-AT" dirty="0" err="1"/>
              <a:t>science</a:t>
            </a:r>
            <a:r>
              <a:rPr lang="de-AT" dirty="0"/>
              <a:t> </a:t>
            </a:r>
            <a:r>
              <a:rPr lang="de-AT" dirty="0" err="1"/>
              <a:t>workflows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support </a:t>
            </a:r>
            <a:r>
              <a:rPr lang="de-AT" dirty="0" err="1"/>
              <a:t>third</a:t>
            </a:r>
            <a:r>
              <a:rPr lang="de-AT" dirty="0"/>
              <a:t>-party </a:t>
            </a:r>
            <a:r>
              <a:rPr lang="de-AT" dirty="0" err="1"/>
              <a:t>notebook</a:t>
            </a:r>
            <a:r>
              <a:rPr lang="de-AT" dirty="0"/>
              <a:t> </a:t>
            </a:r>
            <a:r>
              <a:rPr lang="de-AT" dirty="0" err="1"/>
              <a:t>comprehension</a:t>
            </a:r>
            <a:r>
              <a:rPr lang="de-AT" dirty="0"/>
              <a:t>: an </a:t>
            </a:r>
            <a:r>
              <a:rPr lang="de-AT" dirty="0" err="1"/>
              <a:t>empirical</a:t>
            </a:r>
            <a:r>
              <a:rPr lang="de-AT" dirty="0"/>
              <a:t> </a:t>
            </a:r>
            <a:r>
              <a:rPr lang="de-AT" dirty="0" err="1"/>
              <a:t>study</a:t>
            </a:r>
            <a:r>
              <a:rPr lang="de-AT" dirty="0"/>
              <a:t>. </a:t>
            </a:r>
            <a:r>
              <a:rPr lang="de-AT" dirty="0" err="1"/>
              <a:t>Empirical</a:t>
            </a:r>
            <a:r>
              <a:rPr lang="de-AT" dirty="0"/>
              <a:t> Software Engineering, 28(3), 58.</a:t>
            </a:r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07C05796-786E-4B92-8919-FB0D7DBEE232}"/>
              </a:ext>
            </a:extLst>
          </p:cNvPr>
          <p:cNvSpPr txBox="1">
            <a:spLocks/>
          </p:cNvSpPr>
          <p:nvPr/>
        </p:nvSpPr>
        <p:spPr>
          <a:xfrm>
            <a:off x="705075" y="5588207"/>
            <a:ext cx="2020059" cy="2781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None/>
              <a:defRPr sz="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2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26F27ACD-91D0-42E0-9401-C41819350B56}"/>
              </a:ext>
            </a:extLst>
          </p:cNvPr>
          <p:cNvSpPr txBox="1">
            <a:spLocks/>
          </p:cNvSpPr>
          <p:nvPr/>
        </p:nvSpPr>
        <p:spPr>
          <a:xfrm>
            <a:off x="2962500" y="5001628"/>
            <a:ext cx="2020059" cy="2781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None/>
              <a:defRPr sz="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2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Image by Ramasamy et al., 2023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A8A4A0-52C6-47A1-8F96-037A211F1B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6"/>
          <a:stretch/>
        </p:blipFill>
        <p:spPr>
          <a:xfrm>
            <a:off x="2961286" y="1620877"/>
            <a:ext cx="6534000" cy="328989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bg1"/>
            </a:solidFill>
            <a:miter lim="800000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4DF593F-2863-4169-9B35-2CD73B0AB822}"/>
              </a:ext>
            </a:extLst>
          </p:cNvPr>
          <p:cNvGrpSpPr/>
          <p:nvPr/>
        </p:nvGrpSpPr>
        <p:grpSpPr>
          <a:xfrm>
            <a:off x="9972508" y="1729826"/>
            <a:ext cx="1389992" cy="2803204"/>
            <a:chOff x="9786008" y="1447972"/>
            <a:chExt cx="1057878" cy="2133428"/>
          </a:xfrm>
        </p:grpSpPr>
        <p:sp>
          <p:nvSpPr>
            <p:cNvPr id="15" name="Google Shape;251;p42">
              <a:extLst>
                <a:ext uri="{FF2B5EF4-FFF2-40B4-BE49-F238E27FC236}">
                  <a16:creationId xmlns:a16="http://schemas.microsoft.com/office/drawing/2014/main" id="{08EBE731-1952-42B5-A04C-5C958C468473}"/>
                </a:ext>
              </a:extLst>
            </p:cNvPr>
            <p:cNvSpPr/>
            <p:nvPr/>
          </p:nvSpPr>
          <p:spPr>
            <a:xfrm>
              <a:off x="9786008" y="1447972"/>
              <a:ext cx="1057878" cy="2133428"/>
            </a:xfrm>
            <a:prstGeom prst="roundRect">
              <a:avLst>
                <a:gd name="adj" fmla="val 9618"/>
              </a:avLst>
            </a:prstGeom>
            <a:solidFill>
              <a:srgbClr val="F3F3F3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B48EFF-4252-46F5-A9C0-2426DEC665C4}"/>
                </a:ext>
              </a:extLst>
            </p:cNvPr>
            <p:cNvGrpSpPr/>
            <p:nvPr/>
          </p:nvGrpSpPr>
          <p:grpSpPr>
            <a:xfrm>
              <a:off x="9903167" y="1560940"/>
              <a:ext cx="823561" cy="319205"/>
              <a:chOff x="9903167" y="1560940"/>
              <a:chExt cx="823561" cy="319205"/>
            </a:xfrm>
          </p:grpSpPr>
          <p:sp>
            <p:nvSpPr>
              <p:cNvPr id="16" name="Google Shape;252;p42">
                <a:extLst>
                  <a:ext uri="{FF2B5EF4-FFF2-40B4-BE49-F238E27FC236}">
                    <a16:creationId xmlns:a16="http://schemas.microsoft.com/office/drawing/2014/main" id="{39FAA1FE-AE66-4175-9A96-0D876B267527}"/>
                  </a:ext>
                </a:extLst>
              </p:cNvPr>
              <p:cNvSpPr/>
              <p:nvPr/>
            </p:nvSpPr>
            <p:spPr>
              <a:xfrm>
                <a:off x="9903167" y="1560940"/>
                <a:ext cx="823561" cy="319205"/>
              </a:xfrm>
              <a:prstGeom prst="roundRect">
                <a:avLst>
                  <a:gd name="adj" fmla="val 18167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2368F328-C5F7-42BE-8D45-36F717DE05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t="11736" b="15274"/>
              <a:stretch/>
            </p:blipFill>
            <p:spPr>
              <a:xfrm>
                <a:off x="10118033" y="1574876"/>
                <a:ext cx="395896" cy="282500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7369362-E236-4D43-A03F-19EFD25AF182}"/>
                </a:ext>
              </a:extLst>
            </p:cNvPr>
            <p:cNvGrpSpPr/>
            <p:nvPr/>
          </p:nvGrpSpPr>
          <p:grpSpPr>
            <a:xfrm>
              <a:off x="9903370" y="1922702"/>
              <a:ext cx="825222" cy="339963"/>
              <a:chOff x="9903370" y="1926496"/>
              <a:chExt cx="825222" cy="339963"/>
            </a:xfrm>
          </p:grpSpPr>
          <p:sp>
            <p:nvSpPr>
              <p:cNvPr id="18" name="Google Shape;253;p42">
                <a:extLst>
                  <a:ext uri="{FF2B5EF4-FFF2-40B4-BE49-F238E27FC236}">
                    <a16:creationId xmlns:a16="http://schemas.microsoft.com/office/drawing/2014/main" id="{70F5DDBD-65FB-485A-BB82-16EC60DADCED}"/>
                  </a:ext>
                </a:extLst>
              </p:cNvPr>
              <p:cNvSpPr/>
              <p:nvPr/>
            </p:nvSpPr>
            <p:spPr>
              <a:xfrm>
                <a:off x="9903370" y="1926496"/>
                <a:ext cx="825222" cy="339963"/>
              </a:xfrm>
              <a:prstGeom prst="roundRect">
                <a:avLst>
                  <a:gd name="adj" fmla="val 18167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endParaRPr>
              </a:p>
            </p:txBody>
          </p:sp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id="{B89782E8-298C-490F-8A8C-9CC6AFB56A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154876" y="1935372"/>
                <a:ext cx="322210" cy="322210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078DBF8-F33E-452F-A239-157665CF8701}"/>
                </a:ext>
              </a:extLst>
            </p:cNvPr>
            <p:cNvGrpSpPr/>
            <p:nvPr/>
          </p:nvGrpSpPr>
          <p:grpSpPr>
            <a:xfrm>
              <a:off x="9903169" y="2305222"/>
              <a:ext cx="825222" cy="355509"/>
              <a:chOff x="9903169" y="2311289"/>
              <a:chExt cx="825222" cy="355509"/>
            </a:xfrm>
          </p:grpSpPr>
          <p:sp>
            <p:nvSpPr>
              <p:cNvPr id="20" name="Google Shape;253;p42">
                <a:extLst>
                  <a:ext uri="{FF2B5EF4-FFF2-40B4-BE49-F238E27FC236}">
                    <a16:creationId xmlns:a16="http://schemas.microsoft.com/office/drawing/2014/main" id="{A74EC662-985A-4B7C-8597-28E6F78730EE}"/>
                  </a:ext>
                </a:extLst>
              </p:cNvPr>
              <p:cNvSpPr/>
              <p:nvPr/>
            </p:nvSpPr>
            <p:spPr>
              <a:xfrm>
                <a:off x="9903169" y="2311289"/>
                <a:ext cx="825222" cy="355509"/>
              </a:xfrm>
              <a:prstGeom prst="roundRect">
                <a:avLst>
                  <a:gd name="adj" fmla="val 8396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endParaRPr>
              </a:p>
            </p:txBody>
          </p:sp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CF5A4583-3DB7-4B21-8014-55384FCF1F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154876" y="2327938"/>
                <a:ext cx="322210" cy="32221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72BE5C6-317D-41D8-8E84-AD25BA12C96A}"/>
                </a:ext>
              </a:extLst>
            </p:cNvPr>
            <p:cNvGrpSpPr/>
            <p:nvPr/>
          </p:nvGrpSpPr>
          <p:grpSpPr>
            <a:xfrm>
              <a:off x="9901506" y="2703288"/>
              <a:ext cx="825222" cy="355509"/>
              <a:chOff x="9901506" y="2693337"/>
              <a:chExt cx="825222" cy="355509"/>
            </a:xfrm>
          </p:grpSpPr>
          <p:sp>
            <p:nvSpPr>
              <p:cNvPr id="24" name="Google Shape;253;p42">
                <a:extLst>
                  <a:ext uri="{FF2B5EF4-FFF2-40B4-BE49-F238E27FC236}">
                    <a16:creationId xmlns:a16="http://schemas.microsoft.com/office/drawing/2014/main" id="{52CBC768-347D-485C-99E3-32C55E078FE8}"/>
                  </a:ext>
                </a:extLst>
              </p:cNvPr>
              <p:cNvSpPr/>
              <p:nvPr/>
            </p:nvSpPr>
            <p:spPr>
              <a:xfrm>
                <a:off x="9901506" y="2693337"/>
                <a:ext cx="825222" cy="355509"/>
              </a:xfrm>
              <a:prstGeom prst="roundRect">
                <a:avLst>
                  <a:gd name="adj" fmla="val 8396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endParaRPr>
              </a:p>
            </p:txBody>
          </p:sp>
          <p:pic>
            <p:nvPicPr>
              <p:cNvPr id="4" name="Graphic 3">
                <a:extLst>
                  <a:ext uri="{FF2B5EF4-FFF2-40B4-BE49-F238E27FC236}">
                    <a16:creationId xmlns:a16="http://schemas.microsoft.com/office/drawing/2014/main" id="{0C70599F-846A-45AA-8FEB-061561EC50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0152811" y="2709785"/>
                <a:ext cx="322612" cy="322612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6AE584C-81CB-490B-A469-FAA75ACD21E7}"/>
                </a:ext>
              </a:extLst>
            </p:cNvPr>
            <p:cNvGrpSpPr/>
            <p:nvPr/>
          </p:nvGrpSpPr>
          <p:grpSpPr>
            <a:xfrm>
              <a:off x="9901506" y="3101355"/>
              <a:ext cx="825222" cy="355509"/>
              <a:chOff x="9901506" y="3101355"/>
              <a:chExt cx="825222" cy="355509"/>
            </a:xfrm>
          </p:grpSpPr>
          <p:sp>
            <p:nvSpPr>
              <p:cNvPr id="25" name="Google Shape;253;p42">
                <a:extLst>
                  <a:ext uri="{FF2B5EF4-FFF2-40B4-BE49-F238E27FC236}">
                    <a16:creationId xmlns:a16="http://schemas.microsoft.com/office/drawing/2014/main" id="{3E06B363-D8D0-4365-80B2-68F0FAD4415C}"/>
                  </a:ext>
                </a:extLst>
              </p:cNvPr>
              <p:cNvSpPr/>
              <p:nvPr/>
            </p:nvSpPr>
            <p:spPr>
              <a:xfrm>
                <a:off x="9901506" y="3101355"/>
                <a:ext cx="825222" cy="355509"/>
              </a:xfrm>
              <a:prstGeom prst="roundRect">
                <a:avLst>
                  <a:gd name="adj" fmla="val 8396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endParaRPr>
              </a:p>
            </p:txBody>
          </p:sp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ACE1843D-5414-4E7F-8B0C-6F79195EAF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153213" y="3118004"/>
                <a:ext cx="322210" cy="322210"/>
              </a:xfrm>
              <a:prstGeom prst="rect">
                <a:avLst/>
              </a:prstGeom>
            </p:spPr>
          </p:pic>
        </p:grpSp>
      </p:grpSp>
      <p:sp>
        <p:nvSpPr>
          <p:cNvPr id="34" name="Arrow: Down 33">
            <a:extLst>
              <a:ext uri="{FF2B5EF4-FFF2-40B4-BE49-F238E27FC236}">
                <a16:creationId xmlns:a16="http://schemas.microsoft.com/office/drawing/2014/main" id="{22C718BD-4D17-43D1-924D-CB255176132E}"/>
              </a:ext>
            </a:extLst>
          </p:cNvPr>
          <p:cNvSpPr/>
          <p:nvPr/>
        </p:nvSpPr>
        <p:spPr>
          <a:xfrm>
            <a:off x="11396550" y="1896571"/>
            <a:ext cx="213450" cy="1949788"/>
          </a:xfrm>
          <a:prstGeom prst="downArrow">
            <a:avLst>
              <a:gd name="adj1" fmla="val 50000"/>
              <a:gd name="adj2" fmla="val 74203"/>
            </a:avLst>
          </a:prstGeom>
          <a:solidFill>
            <a:srgbClr val="48B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2CC706D1-3A59-48B1-AF61-2AE5C31A7369}"/>
              </a:ext>
            </a:extLst>
          </p:cNvPr>
          <p:cNvSpPr/>
          <p:nvPr/>
        </p:nvSpPr>
        <p:spPr>
          <a:xfrm>
            <a:off x="11632872" y="3379239"/>
            <a:ext cx="213450" cy="467119"/>
          </a:xfrm>
          <a:prstGeom prst="downArrow">
            <a:avLst>
              <a:gd name="adj1" fmla="val 50000"/>
              <a:gd name="adj2" fmla="val 74203"/>
            </a:avLst>
          </a:prstGeom>
          <a:solidFill>
            <a:srgbClr val="48B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2A7FA564-6938-4ED4-A8CD-83B5037F3D13}"/>
              </a:ext>
            </a:extLst>
          </p:cNvPr>
          <p:cNvSpPr/>
          <p:nvPr/>
        </p:nvSpPr>
        <p:spPr>
          <a:xfrm>
            <a:off x="11869194" y="3379239"/>
            <a:ext cx="213450" cy="990158"/>
          </a:xfrm>
          <a:prstGeom prst="downArrow">
            <a:avLst>
              <a:gd name="adj1" fmla="val 50000"/>
              <a:gd name="adj2" fmla="val 74203"/>
            </a:avLst>
          </a:prstGeom>
          <a:solidFill>
            <a:srgbClr val="48B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202682D6-52E0-4A2E-BEA9-E8C14DFCACCF}"/>
              </a:ext>
            </a:extLst>
          </p:cNvPr>
          <p:cNvSpPr/>
          <p:nvPr/>
        </p:nvSpPr>
        <p:spPr>
          <a:xfrm>
            <a:off x="11869194" y="2856204"/>
            <a:ext cx="213450" cy="1513193"/>
          </a:xfrm>
          <a:prstGeom prst="downArrow">
            <a:avLst>
              <a:gd name="adj1" fmla="val 50000"/>
              <a:gd name="adj2" fmla="val 74203"/>
            </a:avLst>
          </a:prstGeom>
          <a:solidFill>
            <a:srgbClr val="F05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4EF0AD4-A175-42F3-93FB-B8E490B5CD5F}"/>
              </a:ext>
            </a:extLst>
          </p:cNvPr>
          <p:cNvGrpSpPr/>
          <p:nvPr/>
        </p:nvGrpSpPr>
        <p:grpSpPr>
          <a:xfrm>
            <a:off x="9969526" y="1729826"/>
            <a:ext cx="1389992" cy="2803204"/>
            <a:chOff x="9786008" y="1447972"/>
            <a:chExt cx="1057878" cy="2133428"/>
          </a:xfrm>
        </p:grpSpPr>
        <p:sp>
          <p:nvSpPr>
            <p:cNvPr id="39" name="Google Shape;251;p42">
              <a:extLst>
                <a:ext uri="{FF2B5EF4-FFF2-40B4-BE49-F238E27FC236}">
                  <a16:creationId xmlns:a16="http://schemas.microsoft.com/office/drawing/2014/main" id="{643B4F28-A321-4CA2-B209-44DAE5F6B638}"/>
                </a:ext>
              </a:extLst>
            </p:cNvPr>
            <p:cNvSpPr/>
            <p:nvPr/>
          </p:nvSpPr>
          <p:spPr>
            <a:xfrm>
              <a:off x="9786008" y="1447972"/>
              <a:ext cx="1057878" cy="2133428"/>
            </a:xfrm>
            <a:prstGeom prst="roundRect">
              <a:avLst>
                <a:gd name="adj" fmla="val 9618"/>
              </a:avLst>
            </a:prstGeom>
            <a:solidFill>
              <a:srgbClr val="F3F3F3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F46B0AA-0931-4CAD-80F4-128779E917F1}"/>
                </a:ext>
              </a:extLst>
            </p:cNvPr>
            <p:cNvGrpSpPr/>
            <p:nvPr/>
          </p:nvGrpSpPr>
          <p:grpSpPr>
            <a:xfrm>
              <a:off x="9903167" y="1560940"/>
              <a:ext cx="823561" cy="319205"/>
              <a:chOff x="9903167" y="1560940"/>
              <a:chExt cx="823561" cy="319205"/>
            </a:xfrm>
          </p:grpSpPr>
          <p:sp>
            <p:nvSpPr>
              <p:cNvPr id="54" name="Google Shape;252;p42">
                <a:extLst>
                  <a:ext uri="{FF2B5EF4-FFF2-40B4-BE49-F238E27FC236}">
                    <a16:creationId xmlns:a16="http://schemas.microsoft.com/office/drawing/2014/main" id="{B07324F3-B170-4FB6-9AC7-611F92B30F1C}"/>
                  </a:ext>
                </a:extLst>
              </p:cNvPr>
              <p:cNvSpPr/>
              <p:nvPr/>
            </p:nvSpPr>
            <p:spPr>
              <a:xfrm>
                <a:off x="9903167" y="1560940"/>
                <a:ext cx="823561" cy="319205"/>
              </a:xfrm>
              <a:prstGeom prst="roundRect">
                <a:avLst>
                  <a:gd name="adj" fmla="val 18167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pic>
            <p:nvPicPr>
              <p:cNvPr id="55" name="Graphic 54">
                <a:extLst>
                  <a:ext uri="{FF2B5EF4-FFF2-40B4-BE49-F238E27FC236}">
                    <a16:creationId xmlns:a16="http://schemas.microsoft.com/office/drawing/2014/main" id="{5CAC9B3D-F251-43C1-8E33-442FB1D8BD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t="11736" b="15274"/>
              <a:stretch/>
            </p:blipFill>
            <p:spPr>
              <a:xfrm>
                <a:off x="10118033" y="1574876"/>
                <a:ext cx="395896" cy="282500"/>
              </a:xfrm>
              <a:prstGeom prst="rect">
                <a:avLst/>
              </a:prstGeom>
            </p:spPr>
          </p:pic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3E762C6-E894-4166-AAFE-7301CEAB45E9}"/>
                </a:ext>
              </a:extLst>
            </p:cNvPr>
            <p:cNvGrpSpPr/>
            <p:nvPr/>
          </p:nvGrpSpPr>
          <p:grpSpPr>
            <a:xfrm>
              <a:off x="9903370" y="1922702"/>
              <a:ext cx="825222" cy="339963"/>
              <a:chOff x="9903370" y="1926496"/>
              <a:chExt cx="825222" cy="339963"/>
            </a:xfrm>
          </p:grpSpPr>
          <p:sp>
            <p:nvSpPr>
              <p:cNvPr id="52" name="Google Shape;253;p42">
                <a:extLst>
                  <a:ext uri="{FF2B5EF4-FFF2-40B4-BE49-F238E27FC236}">
                    <a16:creationId xmlns:a16="http://schemas.microsoft.com/office/drawing/2014/main" id="{34CB026D-8319-4F5F-83B3-3825C8D8DF09}"/>
                  </a:ext>
                </a:extLst>
              </p:cNvPr>
              <p:cNvSpPr/>
              <p:nvPr/>
            </p:nvSpPr>
            <p:spPr>
              <a:xfrm>
                <a:off x="9903370" y="1926496"/>
                <a:ext cx="825222" cy="339963"/>
              </a:xfrm>
              <a:prstGeom prst="roundRect">
                <a:avLst>
                  <a:gd name="adj" fmla="val 18167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endParaRPr>
              </a:p>
            </p:txBody>
          </p:sp>
          <p:pic>
            <p:nvPicPr>
              <p:cNvPr id="53" name="Graphic 52">
                <a:extLst>
                  <a:ext uri="{FF2B5EF4-FFF2-40B4-BE49-F238E27FC236}">
                    <a16:creationId xmlns:a16="http://schemas.microsoft.com/office/drawing/2014/main" id="{17F7E728-5F7E-4CD0-9F71-7E79FADFCB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154876" y="1935372"/>
                <a:ext cx="322210" cy="322210"/>
              </a:xfrm>
              <a:prstGeom prst="rect">
                <a:avLst/>
              </a:prstGeom>
            </p:spPr>
          </p:pic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C6BFCC6-B203-4AAF-BCBE-8AAAD5FFFDB6}"/>
                </a:ext>
              </a:extLst>
            </p:cNvPr>
            <p:cNvGrpSpPr/>
            <p:nvPr/>
          </p:nvGrpSpPr>
          <p:grpSpPr>
            <a:xfrm>
              <a:off x="9903169" y="2305222"/>
              <a:ext cx="825222" cy="355509"/>
              <a:chOff x="9903169" y="2311289"/>
              <a:chExt cx="825222" cy="355509"/>
            </a:xfrm>
          </p:grpSpPr>
          <p:sp>
            <p:nvSpPr>
              <p:cNvPr id="50" name="Google Shape;253;p42">
                <a:extLst>
                  <a:ext uri="{FF2B5EF4-FFF2-40B4-BE49-F238E27FC236}">
                    <a16:creationId xmlns:a16="http://schemas.microsoft.com/office/drawing/2014/main" id="{FB2180F4-7541-4C33-A3A7-F6931D4D01B9}"/>
                  </a:ext>
                </a:extLst>
              </p:cNvPr>
              <p:cNvSpPr/>
              <p:nvPr/>
            </p:nvSpPr>
            <p:spPr>
              <a:xfrm>
                <a:off x="9903169" y="2311289"/>
                <a:ext cx="825222" cy="355509"/>
              </a:xfrm>
              <a:prstGeom prst="roundRect">
                <a:avLst>
                  <a:gd name="adj" fmla="val 8396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endParaRPr>
              </a:p>
            </p:txBody>
          </p:sp>
          <p:pic>
            <p:nvPicPr>
              <p:cNvPr id="51" name="Graphic 50">
                <a:extLst>
                  <a:ext uri="{FF2B5EF4-FFF2-40B4-BE49-F238E27FC236}">
                    <a16:creationId xmlns:a16="http://schemas.microsoft.com/office/drawing/2014/main" id="{EE7A5D3C-1EDF-4D96-AF53-FD269247B9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154876" y="2327938"/>
                <a:ext cx="322210" cy="322210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C894BD1-86AD-43A9-8BA5-8537A27591CC}"/>
                </a:ext>
              </a:extLst>
            </p:cNvPr>
            <p:cNvGrpSpPr/>
            <p:nvPr/>
          </p:nvGrpSpPr>
          <p:grpSpPr>
            <a:xfrm>
              <a:off x="9901506" y="2703288"/>
              <a:ext cx="825222" cy="355509"/>
              <a:chOff x="9901506" y="2693337"/>
              <a:chExt cx="825222" cy="355509"/>
            </a:xfrm>
          </p:grpSpPr>
          <p:sp>
            <p:nvSpPr>
              <p:cNvPr id="48" name="Google Shape;253;p42">
                <a:extLst>
                  <a:ext uri="{FF2B5EF4-FFF2-40B4-BE49-F238E27FC236}">
                    <a16:creationId xmlns:a16="http://schemas.microsoft.com/office/drawing/2014/main" id="{F5915ACF-9443-4A25-B2AA-F8C4B497DC21}"/>
                  </a:ext>
                </a:extLst>
              </p:cNvPr>
              <p:cNvSpPr/>
              <p:nvPr/>
            </p:nvSpPr>
            <p:spPr>
              <a:xfrm>
                <a:off x="9901506" y="2693337"/>
                <a:ext cx="825222" cy="355509"/>
              </a:xfrm>
              <a:prstGeom prst="roundRect">
                <a:avLst>
                  <a:gd name="adj" fmla="val 8396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endParaRPr>
              </a:p>
            </p:txBody>
          </p:sp>
          <p:pic>
            <p:nvPicPr>
              <p:cNvPr id="49" name="Graphic 48">
                <a:extLst>
                  <a:ext uri="{FF2B5EF4-FFF2-40B4-BE49-F238E27FC236}">
                    <a16:creationId xmlns:a16="http://schemas.microsoft.com/office/drawing/2014/main" id="{9BAC7AE3-5AD2-4F5D-8C5A-D49FFD75B2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0152811" y="2709785"/>
                <a:ext cx="322612" cy="322612"/>
              </a:xfrm>
              <a:prstGeom prst="rect">
                <a:avLst/>
              </a:prstGeom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181BDC9-9C4C-42E5-B767-5ACF0B5F68F5}"/>
                </a:ext>
              </a:extLst>
            </p:cNvPr>
            <p:cNvGrpSpPr/>
            <p:nvPr/>
          </p:nvGrpSpPr>
          <p:grpSpPr>
            <a:xfrm>
              <a:off x="9901506" y="3101355"/>
              <a:ext cx="825222" cy="355509"/>
              <a:chOff x="9901506" y="3101355"/>
              <a:chExt cx="825222" cy="355509"/>
            </a:xfrm>
          </p:grpSpPr>
          <p:sp>
            <p:nvSpPr>
              <p:cNvPr id="46" name="Google Shape;253;p42">
                <a:extLst>
                  <a:ext uri="{FF2B5EF4-FFF2-40B4-BE49-F238E27FC236}">
                    <a16:creationId xmlns:a16="http://schemas.microsoft.com/office/drawing/2014/main" id="{EF1C5FCB-DB82-4D8B-8F62-3B2C71B2E2AD}"/>
                  </a:ext>
                </a:extLst>
              </p:cNvPr>
              <p:cNvSpPr/>
              <p:nvPr/>
            </p:nvSpPr>
            <p:spPr>
              <a:xfrm>
                <a:off x="9901506" y="3101355"/>
                <a:ext cx="825222" cy="355509"/>
              </a:xfrm>
              <a:prstGeom prst="roundRect">
                <a:avLst>
                  <a:gd name="adj" fmla="val 8396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endParaRPr>
              </a:p>
            </p:txBody>
          </p:sp>
          <p:pic>
            <p:nvPicPr>
              <p:cNvPr id="47" name="Graphic 46">
                <a:extLst>
                  <a:ext uri="{FF2B5EF4-FFF2-40B4-BE49-F238E27FC236}">
                    <a16:creationId xmlns:a16="http://schemas.microsoft.com/office/drawing/2014/main" id="{FFD52E9B-B59D-487B-B068-C94DE2308B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153213" y="3118004"/>
                <a:ext cx="322210" cy="32221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23279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6" grpId="1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E5383-1129-47F2-9587-323E2D266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" y="575999"/>
            <a:ext cx="11124000" cy="990000"/>
          </a:xfrm>
        </p:spPr>
        <p:txBody>
          <a:bodyPr/>
          <a:lstStyle/>
          <a:p>
            <a:r>
              <a:rPr lang="en-US" dirty="0"/>
              <a:t>Comparison</a:t>
            </a:r>
            <a:endParaRPr lang="en-AT" dirty="0"/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C23B7B28-8A56-424D-ABC6-FE841E355D9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07C05796-786E-4B92-8919-FB0D7DBEE232}"/>
              </a:ext>
            </a:extLst>
          </p:cNvPr>
          <p:cNvSpPr txBox="1">
            <a:spLocks/>
          </p:cNvSpPr>
          <p:nvPr/>
        </p:nvSpPr>
        <p:spPr>
          <a:xfrm>
            <a:off x="705075" y="5588207"/>
            <a:ext cx="2020059" cy="2781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None/>
              <a:defRPr sz="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2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4DF593F-2863-4169-9B35-2CD73B0AB822}"/>
              </a:ext>
            </a:extLst>
          </p:cNvPr>
          <p:cNvGrpSpPr/>
          <p:nvPr/>
        </p:nvGrpSpPr>
        <p:grpSpPr>
          <a:xfrm>
            <a:off x="7235885" y="1729826"/>
            <a:ext cx="1389992" cy="2803204"/>
            <a:chOff x="9786008" y="1447972"/>
            <a:chExt cx="1057878" cy="2133428"/>
          </a:xfrm>
        </p:grpSpPr>
        <p:sp>
          <p:nvSpPr>
            <p:cNvPr id="15" name="Google Shape;251;p42">
              <a:extLst>
                <a:ext uri="{FF2B5EF4-FFF2-40B4-BE49-F238E27FC236}">
                  <a16:creationId xmlns:a16="http://schemas.microsoft.com/office/drawing/2014/main" id="{08EBE731-1952-42B5-A04C-5C958C468473}"/>
                </a:ext>
              </a:extLst>
            </p:cNvPr>
            <p:cNvSpPr/>
            <p:nvPr/>
          </p:nvSpPr>
          <p:spPr>
            <a:xfrm>
              <a:off x="9786008" y="1447972"/>
              <a:ext cx="1057878" cy="2133428"/>
            </a:xfrm>
            <a:prstGeom prst="roundRect">
              <a:avLst>
                <a:gd name="adj" fmla="val 9618"/>
              </a:avLst>
            </a:prstGeom>
            <a:solidFill>
              <a:srgbClr val="F3F3F3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B48EFF-4252-46F5-A9C0-2426DEC665C4}"/>
                </a:ext>
              </a:extLst>
            </p:cNvPr>
            <p:cNvGrpSpPr/>
            <p:nvPr/>
          </p:nvGrpSpPr>
          <p:grpSpPr>
            <a:xfrm>
              <a:off x="9903167" y="1560940"/>
              <a:ext cx="823561" cy="319205"/>
              <a:chOff x="9903167" y="1560940"/>
              <a:chExt cx="823561" cy="319205"/>
            </a:xfrm>
          </p:grpSpPr>
          <p:sp>
            <p:nvSpPr>
              <p:cNvPr id="16" name="Google Shape;252;p42">
                <a:extLst>
                  <a:ext uri="{FF2B5EF4-FFF2-40B4-BE49-F238E27FC236}">
                    <a16:creationId xmlns:a16="http://schemas.microsoft.com/office/drawing/2014/main" id="{39FAA1FE-AE66-4175-9A96-0D876B267527}"/>
                  </a:ext>
                </a:extLst>
              </p:cNvPr>
              <p:cNvSpPr/>
              <p:nvPr/>
            </p:nvSpPr>
            <p:spPr>
              <a:xfrm>
                <a:off x="9903167" y="1560940"/>
                <a:ext cx="823561" cy="319205"/>
              </a:xfrm>
              <a:prstGeom prst="roundRect">
                <a:avLst>
                  <a:gd name="adj" fmla="val 18167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2368F328-C5F7-42BE-8D45-36F717DE05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t="11736" b="15274"/>
              <a:stretch/>
            </p:blipFill>
            <p:spPr>
              <a:xfrm>
                <a:off x="10118033" y="1574876"/>
                <a:ext cx="395896" cy="282500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7369362-E236-4D43-A03F-19EFD25AF182}"/>
                </a:ext>
              </a:extLst>
            </p:cNvPr>
            <p:cNvGrpSpPr/>
            <p:nvPr/>
          </p:nvGrpSpPr>
          <p:grpSpPr>
            <a:xfrm>
              <a:off x="9903370" y="1922702"/>
              <a:ext cx="825222" cy="339963"/>
              <a:chOff x="9903370" y="1926496"/>
              <a:chExt cx="825222" cy="339963"/>
            </a:xfrm>
          </p:grpSpPr>
          <p:sp>
            <p:nvSpPr>
              <p:cNvPr id="18" name="Google Shape;253;p42">
                <a:extLst>
                  <a:ext uri="{FF2B5EF4-FFF2-40B4-BE49-F238E27FC236}">
                    <a16:creationId xmlns:a16="http://schemas.microsoft.com/office/drawing/2014/main" id="{70F5DDBD-65FB-485A-BB82-16EC60DADCED}"/>
                  </a:ext>
                </a:extLst>
              </p:cNvPr>
              <p:cNvSpPr/>
              <p:nvPr/>
            </p:nvSpPr>
            <p:spPr>
              <a:xfrm>
                <a:off x="9903370" y="1926496"/>
                <a:ext cx="825222" cy="339963"/>
              </a:xfrm>
              <a:prstGeom prst="roundRect">
                <a:avLst>
                  <a:gd name="adj" fmla="val 18167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endParaRPr>
              </a:p>
            </p:txBody>
          </p:sp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id="{B89782E8-298C-490F-8A8C-9CC6AFB56A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54876" y="1935372"/>
                <a:ext cx="322210" cy="322210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078DBF8-F33E-452F-A239-157665CF8701}"/>
                </a:ext>
              </a:extLst>
            </p:cNvPr>
            <p:cNvGrpSpPr/>
            <p:nvPr/>
          </p:nvGrpSpPr>
          <p:grpSpPr>
            <a:xfrm>
              <a:off x="9903169" y="2305222"/>
              <a:ext cx="825222" cy="355509"/>
              <a:chOff x="9903169" y="2311289"/>
              <a:chExt cx="825222" cy="355509"/>
            </a:xfrm>
          </p:grpSpPr>
          <p:sp>
            <p:nvSpPr>
              <p:cNvPr id="20" name="Google Shape;253;p42">
                <a:extLst>
                  <a:ext uri="{FF2B5EF4-FFF2-40B4-BE49-F238E27FC236}">
                    <a16:creationId xmlns:a16="http://schemas.microsoft.com/office/drawing/2014/main" id="{A74EC662-985A-4B7C-8597-28E6F78730EE}"/>
                  </a:ext>
                </a:extLst>
              </p:cNvPr>
              <p:cNvSpPr/>
              <p:nvPr/>
            </p:nvSpPr>
            <p:spPr>
              <a:xfrm>
                <a:off x="9903169" y="2311289"/>
                <a:ext cx="825222" cy="355509"/>
              </a:xfrm>
              <a:prstGeom prst="roundRect">
                <a:avLst>
                  <a:gd name="adj" fmla="val 8396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endParaRPr>
              </a:p>
            </p:txBody>
          </p:sp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CF5A4583-3DB7-4B21-8014-55384FCF1F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54876" y="2327938"/>
                <a:ext cx="322210" cy="32221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72BE5C6-317D-41D8-8E84-AD25BA12C96A}"/>
                </a:ext>
              </a:extLst>
            </p:cNvPr>
            <p:cNvGrpSpPr/>
            <p:nvPr/>
          </p:nvGrpSpPr>
          <p:grpSpPr>
            <a:xfrm>
              <a:off x="9901506" y="2703288"/>
              <a:ext cx="825222" cy="355509"/>
              <a:chOff x="9901506" y="2693337"/>
              <a:chExt cx="825222" cy="355509"/>
            </a:xfrm>
          </p:grpSpPr>
          <p:sp>
            <p:nvSpPr>
              <p:cNvPr id="24" name="Google Shape;253;p42">
                <a:extLst>
                  <a:ext uri="{FF2B5EF4-FFF2-40B4-BE49-F238E27FC236}">
                    <a16:creationId xmlns:a16="http://schemas.microsoft.com/office/drawing/2014/main" id="{52CBC768-347D-485C-99E3-32C55E078FE8}"/>
                  </a:ext>
                </a:extLst>
              </p:cNvPr>
              <p:cNvSpPr/>
              <p:nvPr/>
            </p:nvSpPr>
            <p:spPr>
              <a:xfrm>
                <a:off x="9901506" y="2693337"/>
                <a:ext cx="825222" cy="355509"/>
              </a:xfrm>
              <a:prstGeom prst="roundRect">
                <a:avLst>
                  <a:gd name="adj" fmla="val 8396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endParaRPr>
              </a:p>
            </p:txBody>
          </p:sp>
          <p:pic>
            <p:nvPicPr>
              <p:cNvPr id="4" name="Graphic 3">
                <a:extLst>
                  <a:ext uri="{FF2B5EF4-FFF2-40B4-BE49-F238E27FC236}">
                    <a16:creationId xmlns:a16="http://schemas.microsoft.com/office/drawing/2014/main" id="{0C70599F-846A-45AA-8FEB-061561EC50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0152811" y="2709785"/>
                <a:ext cx="322612" cy="322612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6AE584C-81CB-490B-A469-FAA75ACD21E7}"/>
                </a:ext>
              </a:extLst>
            </p:cNvPr>
            <p:cNvGrpSpPr/>
            <p:nvPr/>
          </p:nvGrpSpPr>
          <p:grpSpPr>
            <a:xfrm>
              <a:off x="9901506" y="3101355"/>
              <a:ext cx="825222" cy="355509"/>
              <a:chOff x="9901506" y="3101355"/>
              <a:chExt cx="825222" cy="355509"/>
            </a:xfrm>
          </p:grpSpPr>
          <p:sp>
            <p:nvSpPr>
              <p:cNvPr id="25" name="Google Shape;253;p42">
                <a:extLst>
                  <a:ext uri="{FF2B5EF4-FFF2-40B4-BE49-F238E27FC236}">
                    <a16:creationId xmlns:a16="http://schemas.microsoft.com/office/drawing/2014/main" id="{3E06B363-D8D0-4365-80B2-68F0FAD4415C}"/>
                  </a:ext>
                </a:extLst>
              </p:cNvPr>
              <p:cNvSpPr/>
              <p:nvPr/>
            </p:nvSpPr>
            <p:spPr>
              <a:xfrm>
                <a:off x="9901506" y="3101355"/>
                <a:ext cx="825222" cy="355509"/>
              </a:xfrm>
              <a:prstGeom prst="roundRect">
                <a:avLst>
                  <a:gd name="adj" fmla="val 8396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endParaRPr>
              </a:p>
            </p:txBody>
          </p:sp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ACE1843D-5414-4E7F-8B0C-6F79195EAF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53213" y="3118004"/>
                <a:ext cx="322210" cy="322210"/>
              </a:xfrm>
              <a:prstGeom prst="rect">
                <a:avLst/>
              </a:prstGeom>
            </p:spPr>
          </p:pic>
        </p:grpSp>
      </p:grpSp>
      <p:sp>
        <p:nvSpPr>
          <p:cNvPr id="34" name="Arrow: Down 33">
            <a:extLst>
              <a:ext uri="{FF2B5EF4-FFF2-40B4-BE49-F238E27FC236}">
                <a16:creationId xmlns:a16="http://schemas.microsoft.com/office/drawing/2014/main" id="{22C718BD-4D17-43D1-924D-CB255176132E}"/>
              </a:ext>
            </a:extLst>
          </p:cNvPr>
          <p:cNvSpPr/>
          <p:nvPr/>
        </p:nvSpPr>
        <p:spPr>
          <a:xfrm>
            <a:off x="4766505" y="1878260"/>
            <a:ext cx="213450" cy="1949788"/>
          </a:xfrm>
          <a:prstGeom prst="downArrow">
            <a:avLst>
              <a:gd name="adj1" fmla="val 50000"/>
              <a:gd name="adj2" fmla="val 74203"/>
            </a:avLst>
          </a:prstGeom>
          <a:solidFill>
            <a:srgbClr val="48B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2CC706D1-3A59-48B1-AF61-2AE5C31A7369}"/>
              </a:ext>
            </a:extLst>
          </p:cNvPr>
          <p:cNvSpPr/>
          <p:nvPr/>
        </p:nvSpPr>
        <p:spPr>
          <a:xfrm>
            <a:off x="5002827" y="3360928"/>
            <a:ext cx="213450" cy="467119"/>
          </a:xfrm>
          <a:prstGeom prst="downArrow">
            <a:avLst>
              <a:gd name="adj1" fmla="val 50000"/>
              <a:gd name="adj2" fmla="val 74203"/>
            </a:avLst>
          </a:prstGeom>
          <a:solidFill>
            <a:srgbClr val="48B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202682D6-52E0-4A2E-BEA9-E8C14DFCACCF}"/>
              </a:ext>
            </a:extLst>
          </p:cNvPr>
          <p:cNvSpPr/>
          <p:nvPr/>
        </p:nvSpPr>
        <p:spPr>
          <a:xfrm>
            <a:off x="8670910" y="2837890"/>
            <a:ext cx="213450" cy="1513193"/>
          </a:xfrm>
          <a:prstGeom prst="downArrow">
            <a:avLst>
              <a:gd name="adj1" fmla="val 50000"/>
              <a:gd name="adj2" fmla="val 74203"/>
            </a:avLst>
          </a:prstGeom>
          <a:solidFill>
            <a:srgbClr val="F05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4EF0AD4-A175-42F3-93FB-B8E490B5CD5F}"/>
              </a:ext>
            </a:extLst>
          </p:cNvPr>
          <p:cNvGrpSpPr/>
          <p:nvPr/>
        </p:nvGrpSpPr>
        <p:grpSpPr>
          <a:xfrm>
            <a:off x="3307641" y="1729826"/>
            <a:ext cx="1389992" cy="2803204"/>
            <a:chOff x="9786008" y="1447972"/>
            <a:chExt cx="1057878" cy="2133428"/>
          </a:xfrm>
        </p:grpSpPr>
        <p:sp>
          <p:nvSpPr>
            <p:cNvPr id="39" name="Google Shape;251;p42">
              <a:extLst>
                <a:ext uri="{FF2B5EF4-FFF2-40B4-BE49-F238E27FC236}">
                  <a16:creationId xmlns:a16="http://schemas.microsoft.com/office/drawing/2014/main" id="{643B4F28-A321-4CA2-B209-44DAE5F6B638}"/>
                </a:ext>
              </a:extLst>
            </p:cNvPr>
            <p:cNvSpPr/>
            <p:nvPr/>
          </p:nvSpPr>
          <p:spPr>
            <a:xfrm>
              <a:off x="9786008" y="1447972"/>
              <a:ext cx="1057878" cy="2133428"/>
            </a:xfrm>
            <a:prstGeom prst="roundRect">
              <a:avLst>
                <a:gd name="adj" fmla="val 9618"/>
              </a:avLst>
            </a:prstGeom>
            <a:solidFill>
              <a:srgbClr val="F3F3F3"/>
            </a:solidFill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F46B0AA-0931-4CAD-80F4-128779E917F1}"/>
                </a:ext>
              </a:extLst>
            </p:cNvPr>
            <p:cNvGrpSpPr/>
            <p:nvPr/>
          </p:nvGrpSpPr>
          <p:grpSpPr>
            <a:xfrm>
              <a:off x="9903167" y="1560940"/>
              <a:ext cx="823561" cy="319205"/>
              <a:chOff x="9903167" y="1560940"/>
              <a:chExt cx="823561" cy="319205"/>
            </a:xfrm>
          </p:grpSpPr>
          <p:sp>
            <p:nvSpPr>
              <p:cNvPr id="54" name="Google Shape;252;p42">
                <a:extLst>
                  <a:ext uri="{FF2B5EF4-FFF2-40B4-BE49-F238E27FC236}">
                    <a16:creationId xmlns:a16="http://schemas.microsoft.com/office/drawing/2014/main" id="{B07324F3-B170-4FB6-9AC7-611F92B30F1C}"/>
                  </a:ext>
                </a:extLst>
              </p:cNvPr>
              <p:cNvSpPr/>
              <p:nvPr/>
            </p:nvSpPr>
            <p:spPr>
              <a:xfrm>
                <a:off x="9903167" y="1560940"/>
                <a:ext cx="823561" cy="319205"/>
              </a:xfrm>
              <a:prstGeom prst="roundRect">
                <a:avLst>
                  <a:gd name="adj" fmla="val 18167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pic>
            <p:nvPicPr>
              <p:cNvPr id="55" name="Graphic 54">
                <a:extLst>
                  <a:ext uri="{FF2B5EF4-FFF2-40B4-BE49-F238E27FC236}">
                    <a16:creationId xmlns:a16="http://schemas.microsoft.com/office/drawing/2014/main" id="{5CAC9B3D-F251-43C1-8E33-442FB1D8BD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t="11736" b="15274"/>
              <a:stretch/>
            </p:blipFill>
            <p:spPr>
              <a:xfrm>
                <a:off x="10118033" y="1574876"/>
                <a:ext cx="395896" cy="282500"/>
              </a:xfrm>
              <a:prstGeom prst="rect">
                <a:avLst/>
              </a:prstGeom>
            </p:spPr>
          </p:pic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3E762C6-E894-4166-AAFE-7301CEAB45E9}"/>
                </a:ext>
              </a:extLst>
            </p:cNvPr>
            <p:cNvGrpSpPr/>
            <p:nvPr/>
          </p:nvGrpSpPr>
          <p:grpSpPr>
            <a:xfrm>
              <a:off x="9903370" y="1922702"/>
              <a:ext cx="825222" cy="339963"/>
              <a:chOff x="9903370" y="1926496"/>
              <a:chExt cx="825222" cy="339963"/>
            </a:xfrm>
          </p:grpSpPr>
          <p:sp>
            <p:nvSpPr>
              <p:cNvPr id="52" name="Google Shape;253;p42">
                <a:extLst>
                  <a:ext uri="{FF2B5EF4-FFF2-40B4-BE49-F238E27FC236}">
                    <a16:creationId xmlns:a16="http://schemas.microsoft.com/office/drawing/2014/main" id="{34CB026D-8319-4F5F-83B3-3825C8D8DF09}"/>
                  </a:ext>
                </a:extLst>
              </p:cNvPr>
              <p:cNvSpPr/>
              <p:nvPr/>
            </p:nvSpPr>
            <p:spPr>
              <a:xfrm>
                <a:off x="9903370" y="1926496"/>
                <a:ext cx="825222" cy="339963"/>
              </a:xfrm>
              <a:prstGeom prst="roundRect">
                <a:avLst>
                  <a:gd name="adj" fmla="val 18167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endParaRPr>
              </a:p>
            </p:txBody>
          </p:sp>
          <p:pic>
            <p:nvPicPr>
              <p:cNvPr id="53" name="Graphic 52">
                <a:extLst>
                  <a:ext uri="{FF2B5EF4-FFF2-40B4-BE49-F238E27FC236}">
                    <a16:creationId xmlns:a16="http://schemas.microsoft.com/office/drawing/2014/main" id="{17F7E728-5F7E-4CD0-9F71-7E79FADFCB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54876" y="1935372"/>
                <a:ext cx="322210" cy="322210"/>
              </a:xfrm>
              <a:prstGeom prst="rect">
                <a:avLst/>
              </a:prstGeom>
            </p:spPr>
          </p:pic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C6BFCC6-B203-4AAF-BCBE-8AAAD5FFFDB6}"/>
                </a:ext>
              </a:extLst>
            </p:cNvPr>
            <p:cNvGrpSpPr/>
            <p:nvPr/>
          </p:nvGrpSpPr>
          <p:grpSpPr>
            <a:xfrm>
              <a:off x="9903169" y="2305222"/>
              <a:ext cx="825222" cy="355509"/>
              <a:chOff x="9903169" y="2311289"/>
              <a:chExt cx="825222" cy="355509"/>
            </a:xfrm>
          </p:grpSpPr>
          <p:sp>
            <p:nvSpPr>
              <p:cNvPr id="50" name="Google Shape;253;p42">
                <a:extLst>
                  <a:ext uri="{FF2B5EF4-FFF2-40B4-BE49-F238E27FC236}">
                    <a16:creationId xmlns:a16="http://schemas.microsoft.com/office/drawing/2014/main" id="{FB2180F4-7541-4C33-A3A7-F6931D4D01B9}"/>
                  </a:ext>
                </a:extLst>
              </p:cNvPr>
              <p:cNvSpPr/>
              <p:nvPr/>
            </p:nvSpPr>
            <p:spPr>
              <a:xfrm>
                <a:off x="9903169" y="2311289"/>
                <a:ext cx="825222" cy="355509"/>
              </a:xfrm>
              <a:prstGeom prst="roundRect">
                <a:avLst>
                  <a:gd name="adj" fmla="val 8396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endParaRPr>
              </a:p>
            </p:txBody>
          </p:sp>
          <p:pic>
            <p:nvPicPr>
              <p:cNvPr id="51" name="Graphic 50">
                <a:extLst>
                  <a:ext uri="{FF2B5EF4-FFF2-40B4-BE49-F238E27FC236}">
                    <a16:creationId xmlns:a16="http://schemas.microsoft.com/office/drawing/2014/main" id="{EE7A5D3C-1EDF-4D96-AF53-FD269247B9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54876" y="2327938"/>
                <a:ext cx="322210" cy="322210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C894BD1-86AD-43A9-8BA5-8537A27591CC}"/>
                </a:ext>
              </a:extLst>
            </p:cNvPr>
            <p:cNvGrpSpPr/>
            <p:nvPr/>
          </p:nvGrpSpPr>
          <p:grpSpPr>
            <a:xfrm>
              <a:off x="9901506" y="2703288"/>
              <a:ext cx="825222" cy="355509"/>
              <a:chOff x="9901506" y="2693337"/>
              <a:chExt cx="825222" cy="355509"/>
            </a:xfrm>
          </p:grpSpPr>
          <p:sp>
            <p:nvSpPr>
              <p:cNvPr id="48" name="Google Shape;253;p42">
                <a:extLst>
                  <a:ext uri="{FF2B5EF4-FFF2-40B4-BE49-F238E27FC236}">
                    <a16:creationId xmlns:a16="http://schemas.microsoft.com/office/drawing/2014/main" id="{F5915ACF-9443-4A25-B2AA-F8C4B497DC21}"/>
                  </a:ext>
                </a:extLst>
              </p:cNvPr>
              <p:cNvSpPr/>
              <p:nvPr/>
            </p:nvSpPr>
            <p:spPr>
              <a:xfrm>
                <a:off x="9901506" y="2693337"/>
                <a:ext cx="825222" cy="355509"/>
              </a:xfrm>
              <a:prstGeom prst="roundRect">
                <a:avLst>
                  <a:gd name="adj" fmla="val 8396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endParaRPr>
              </a:p>
            </p:txBody>
          </p:sp>
          <p:pic>
            <p:nvPicPr>
              <p:cNvPr id="49" name="Graphic 48">
                <a:extLst>
                  <a:ext uri="{FF2B5EF4-FFF2-40B4-BE49-F238E27FC236}">
                    <a16:creationId xmlns:a16="http://schemas.microsoft.com/office/drawing/2014/main" id="{9BAC7AE3-5AD2-4F5D-8C5A-D49FFD75B2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0152811" y="2709785"/>
                <a:ext cx="322612" cy="322612"/>
              </a:xfrm>
              <a:prstGeom prst="rect">
                <a:avLst/>
              </a:prstGeom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181BDC9-9C4C-42E5-B767-5ACF0B5F68F5}"/>
                </a:ext>
              </a:extLst>
            </p:cNvPr>
            <p:cNvGrpSpPr/>
            <p:nvPr/>
          </p:nvGrpSpPr>
          <p:grpSpPr>
            <a:xfrm>
              <a:off x="9901506" y="3101355"/>
              <a:ext cx="825222" cy="355509"/>
              <a:chOff x="9901506" y="3101355"/>
              <a:chExt cx="825222" cy="355509"/>
            </a:xfrm>
          </p:grpSpPr>
          <p:sp>
            <p:nvSpPr>
              <p:cNvPr id="46" name="Google Shape;253;p42">
                <a:extLst>
                  <a:ext uri="{FF2B5EF4-FFF2-40B4-BE49-F238E27FC236}">
                    <a16:creationId xmlns:a16="http://schemas.microsoft.com/office/drawing/2014/main" id="{EF1C5FCB-DB82-4D8B-8F62-3B2C71B2E2AD}"/>
                  </a:ext>
                </a:extLst>
              </p:cNvPr>
              <p:cNvSpPr/>
              <p:nvPr/>
            </p:nvSpPr>
            <p:spPr>
              <a:xfrm>
                <a:off x="9901506" y="3101355"/>
                <a:ext cx="825222" cy="355509"/>
              </a:xfrm>
              <a:prstGeom prst="roundRect">
                <a:avLst>
                  <a:gd name="adj" fmla="val 8396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/>
                  <a:ea typeface="Courier New"/>
                  <a:cs typeface="Courier New"/>
                  <a:sym typeface="Courier New"/>
                </a:endParaRPr>
              </a:p>
            </p:txBody>
          </p:sp>
          <p:pic>
            <p:nvPicPr>
              <p:cNvPr id="47" name="Graphic 46">
                <a:extLst>
                  <a:ext uri="{FF2B5EF4-FFF2-40B4-BE49-F238E27FC236}">
                    <a16:creationId xmlns:a16="http://schemas.microsoft.com/office/drawing/2014/main" id="{FFD52E9B-B59D-487B-B068-C94DE2308B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53213" y="3118004"/>
                <a:ext cx="322210" cy="322210"/>
              </a:xfrm>
              <a:prstGeom prst="rect">
                <a:avLst/>
              </a:prstGeom>
            </p:spPr>
          </p:pic>
        </p:grpSp>
      </p:grpSp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D511280B-A8F4-4062-A770-7C81D6158AE9}"/>
              </a:ext>
            </a:extLst>
          </p:cNvPr>
          <p:cNvSpPr/>
          <p:nvPr/>
        </p:nvSpPr>
        <p:spPr>
          <a:xfrm>
            <a:off x="5646810" y="2788623"/>
            <a:ext cx="1075099" cy="438577"/>
          </a:xfrm>
          <a:prstGeom prst="leftRightArrow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F18CDA-AEAC-414E-966C-FEEBE17CB078}"/>
              </a:ext>
            </a:extLst>
          </p:cNvPr>
          <p:cNvSpPr txBox="1"/>
          <p:nvPr/>
        </p:nvSpPr>
        <p:spPr>
          <a:xfrm>
            <a:off x="5912489" y="311678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diff</a:t>
            </a:r>
            <a:endParaRPr lang="en-AT" b="1" dirty="0"/>
          </a:p>
        </p:txBody>
      </p:sp>
    </p:spTree>
    <p:extLst>
      <p:ext uri="{BB962C8B-B14F-4D97-AF65-F5344CB8AC3E}">
        <p14:creationId xmlns:p14="http://schemas.microsoft.com/office/powerpoint/2010/main" val="2929890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E0E1A-D7CA-4FE9-B47E-AF226D984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E8347-F3F9-4F85-B025-2C8E56D2A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1651" y="1641879"/>
            <a:ext cx="7086628" cy="84910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TU Wien, Austria</a:t>
            </a:r>
            <a:r>
              <a:rPr lang="en-US" dirty="0"/>
              <a:t>				 2011-2018</a:t>
            </a:r>
            <a:br>
              <a:rPr lang="en-US" dirty="0"/>
            </a:br>
            <a:r>
              <a:rPr lang="en-US" i="1" dirty="0"/>
              <a:t>BSc</a:t>
            </a:r>
            <a:r>
              <a:rPr lang="en-US" dirty="0"/>
              <a:t> + </a:t>
            </a:r>
            <a:r>
              <a:rPr lang="en-US" i="1" dirty="0"/>
              <a:t>MSc</a:t>
            </a:r>
            <a:r>
              <a:rPr lang="en-US" dirty="0"/>
              <a:t> in Medical Informatics</a:t>
            </a:r>
            <a:endParaRPr lang="en-A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98EEAD-6B28-4FB9-AF49-5EDE64A8D90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741650" y="6282001"/>
            <a:ext cx="7086628" cy="354867"/>
          </a:xfrm>
        </p:spPr>
        <p:txBody>
          <a:bodyPr lIns="0" rIns="0"/>
          <a:lstStyle/>
          <a:p>
            <a:pPr>
              <a:lnSpc>
                <a:spcPct val="100000"/>
              </a:lnSpc>
            </a:pPr>
            <a:r>
              <a:rPr lang="de-AT" sz="1600" dirty="0">
                <a:solidFill>
                  <a:srgbClr val="48B694"/>
                </a:solidFill>
                <a:uFill>
                  <a:solidFill>
                    <a:schemeClr val="bg1"/>
                  </a:solidFill>
                </a:uFill>
                <a:latin typeface="Fira Code SemiBold" pitchFamily="1" charset="0"/>
                <a:ea typeface="Fira Code SemiBold" pitchFamily="1" charset="0"/>
                <a:cs typeface="Fira Code SemiBold" pitchFamily="1" charset="0"/>
              </a:rPr>
              <a:t>https://eckelt.info     klaus</a:t>
            </a:r>
            <a:r>
              <a:rPr lang="de-AT" sz="1600" b="1" dirty="0">
                <a:solidFill>
                  <a:srgbClr val="48B694"/>
                </a:solidFill>
                <a:uFill>
                  <a:solidFill>
                    <a:schemeClr val="bg1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Fira Code SemiBold" pitchFamily="1" charset="0"/>
              </a:rPr>
              <a:t>@</a:t>
            </a:r>
            <a:r>
              <a:rPr lang="de-AT" sz="1600" dirty="0">
                <a:solidFill>
                  <a:srgbClr val="48B694"/>
                </a:solidFill>
                <a:uFill>
                  <a:solidFill>
                    <a:schemeClr val="bg1"/>
                  </a:solidFill>
                </a:uFill>
                <a:latin typeface="Fira Code SemiBold" pitchFamily="1" charset="0"/>
                <a:ea typeface="Fira Code SemiBold" pitchFamily="1" charset="0"/>
                <a:cs typeface="Fira Code SemiBold" pitchFamily="1" charset="0"/>
              </a:rPr>
              <a:t>eckelt.info    </a:t>
            </a:r>
            <a:r>
              <a:rPr lang="de-AT" sz="1600" b="1" dirty="0">
                <a:solidFill>
                  <a:srgbClr val="48B694"/>
                </a:solidFill>
                <a:uFill>
                  <a:solidFill>
                    <a:schemeClr val="bg1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Fira Code SemiBold" pitchFamily="1" charset="0"/>
              </a:rPr>
              <a:t>@</a:t>
            </a:r>
            <a:r>
              <a:rPr lang="de-AT" sz="1600" dirty="0">
                <a:solidFill>
                  <a:srgbClr val="48B694"/>
                </a:solidFill>
                <a:uFill>
                  <a:solidFill>
                    <a:schemeClr val="bg1"/>
                  </a:solidFill>
                </a:uFill>
                <a:latin typeface="Fira Code SemiBold" pitchFamily="1" charset="0"/>
                <a:ea typeface="Fira Code SemiBold" pitchFamily="1" charset="0"/>
                <a:cs typeface="Fira Code SemiBold" pitchFamily="1" charset="0"/>
              </a:rPr>
              <a:t>klaus</a:t>
            </a:r>
            <a:r>
              <a:rPr lang="de-AT" sz="1600" dirty="0">
                <a:solidFill>
                  <a:srgbClr val="48B694"/>
                </a:solidFill>
                <a:uFill>
                  <a:solidFill>
                    <a:srgbClr val="66C2A5"/>
                  </a:solidFill>
                </a:uFill>
                <a:latin typeface="Fira Code SemiBold" pitchFamily="1" charset="0"/>
                <a:ea typeface="Fira Code SemiBold" pitchFamily="1" charset="0"/>
                <a:cs typeface="Fira Code SemiBold" pitchFamily="1" charset="0"/>
              </a:rPr>
              <a:t>_</a:t>
            </a:r>
            <a:r>
              <a:rPr lang="de-AT" sz="1600" dirty="0">
                <a:solidFill>
                  <a:srgbClr val="48B694"/>
                </a:solidFill>
                <a:uFill>
                  <a:solidFill>
                    <a:schemeClr val="bg1"/>
                  </a:solidFill>
                </a:uFill>
                <a:latin typeface="Fira Code SemiBold" pitchFamily="1" charset="0"/>
                <a:ea typeface="Fira Code SemiBold" pitchFamily="1" charset="0"/>
                <a:cs typeface="Fira Code SemiBold" pitchFamily="1" charset="0"/>
              </a:rPr>
              <a:t>lml</a:t>
            </a:r>
            <a:endParaRPr lang="en-AT" sz="1600" dirty="0">
              <a:solidFill>
                <a:srgbClr val="48B694"/>
              </a:solidFill>
              <a:uFill>
                <a:solidFill>
                  <a:schemeClr val="bg1"/>
                </a:solidFill>
              </a:uFill>
              <a:latin typeface="Fira Code SemiBold" pitchFamily="1" charset="0"/>
              <a:ea typeface="Fira Code SemiBold" pitchFamily="1" charset="0"/>
              <a:cs typeface="Fira Code SemiBold" pitchFamily="1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EA3644-33A3-41D1-BC95-5D8CAA5AD3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476" y="4262133"/>
            <a:ext cx="1782149" cy="668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75F752-9D4C-4C16-AD94-C34962345A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979" y="4191686"/>
            <a:ext cx="2440681" cy="80898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D4163B6-571F-46CC-B219-AC2F555210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679" y="3181001"/>
            <a:ext cx="2732012" cy="85678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7EF8DE0-F0C5-42E7-A5DF-BD73A0D5D2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8708" y="1634202"/>
            <a:ext cx="2263954" cy="856784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7E5BCC1-8F04-485D-8328-7B593446237F}"/>
              </a:ext>
            </a:extLst>
          </p:cNvPr>
          <p:cNvSpPr txBox="1">
            <a:spLocks/>
          </p:cNvSpPr>
          <p:nvPr/>
        </p:nvSpPr>
        <p:spPr>
          <a:xfrm>
            <a:off x="3741650" y="3184840"/>
            <a:ext cx="7629495" cy="8491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16000" indent="-216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Char char="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Char char="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Johannes Kepler University Linz, Austria	</a:t>
            </a:r>
            <a:r>
              <a:rPr lang="en-US" dirty="0"/>
              <a:t>Since 2018	</a:t>
            </a:r>
          </a:p>
          <a:p>
            <a:pPr marL="0" indent="0">
              <a:buNone/>
            </a:pPr>
            <a:r>
              <a:rPr lang="en-US" i="1" dirty="0"/>
              <a:t>PhD</a:t>
            </a:r>
            <a:r>
              <a:rPr lang="en-US" dirty="0"/>
              <a:t> in Computer Science</a:t>
            </a:r>
            <a:endParaRPr lang="en-AT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E768DB-7B86-4034-80CF-7D93C44237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86" y="4254682"/>
            <a:ext cx="2034435" cy="682989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BD02A77-0149-45F6-8BB5-39FF892BFBF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96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55F9DB-1EA1-41B6-8546-E3840A5F0A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pPr algn="ctr"/>
            <a:endParaRPr lang="en-US" sz="3200" dirty="0"/>
          </a:p>
          <a:p>
            <a:pPr algn="ctr"/>
            <a:r>
              <a:rPr lang="en-US" sz="3200" dirty="0"/>
              <a:t>Leveraging Provenance and </a:t>
            </a:r>
            <a:r>
              <a:rPr lang="en-US" sz="3200" dirty="0">
                <a:solidFill>
                  <a:srgbClr val="48B694"/>
                </a:solidFill>
              </a:rPr>
              <a:t>Visualization </a:t>
            </a:r>
            <a:br>
              <a:rPr lang="en-US" sz="3200" dirty="0"/>
            </a:br>
            <a:r>
              <a:rPr lang="en-US" sz="3200" dirty="0"/>
              <a:t>to Support Exploratory Data Analysis </a:t>
            </a:r>
            <a:br>
              <a:rPr lang="en-US" sz="3200" dirty="0"/>
            </a:br>
            <a:r>
              <a:rPr lang="en-US" sz="3200" dirty="0"/>
              <a:t>in Computational Notebooks</a:t>
            </a:r>
            <a:endParaRPr lang="en-AT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C1F479-E188-4817-9341-A34BBE49EB9B}"/>
              </a:ext>
            </a:extLst>
          </p:cNvPr>
          <p:cNvSpPr txBox="1"/>
          <p:nvPr/>
        </p:nvSpPr>
        <p:spPr>
          <a:xfrm>
            <a:off x="4289242" y="856522"/>
            <a:ext cx="35130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12000" b="1" i="0" u="none" strike="noStrike" dirty="0">
                <a:solidFill>
                  <a:srgbClr val="66C2A5"/>
                </a:solidFill>
                <a:effectLst/>
                <a:latin typeface="Sacramento" panose="02000507000000020000" pitchFamily="2" charset="0"/>
              </a:rPr>
              <a:t>l</a:t>
            </a:r>
            <a:r>
              <a:rPr lang="de-AT" sz="12000" b="1" i="0" u="none" strike="noStrike" dirty="0">
                <a:solidFill>
                  <a:srgbClr val="FBE156"/>
                </a:solidFill>
                <a:effectLst/>
                <a:latin typeface="Sacramento" panose="02000507000000020000" pitchFamily="2" charset="0"/>
              </a:rPr>
              <a:t>oo</a:t>
            </a:r>
            <a:r>
              <a:rPr lang="de-AT" sz="12000" b="1" i="0" u="none" strike="noStrike" dirty="0">
                <a:solidFill>
                  <a:srgbClr val="66C2A5"/>
                </a:solidFill>
                <a:effectLst/>
                <a:latin typeface="Sacramento" panose="02000507000000020000" pitchFamily="2" charset="0"/>
              </a:rPr>
              <a:t>p</a:t>
            </a:r>
            <a:r>
              <a:rPr lang="de-AT" sz="12000" b="1" i="0" u="none" strike="noStrike" dirty="0">
                <a:solidFill>
                  <a:srgbClr val="F05268"/>
                </a:solidFill>
                <a:effectLst/>
                <a:latin typeface="Sacramento" panose="02000507000000020000" pitchFamily="2" charset="0"/>
              </a:rPr>
              <a:t>s</a:t>
            </a:r>
            <a:endParaRPr lang="en-AT" sz="120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23EE5-65F3-4248-8713-AE93896E844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810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B4B2A-4613-4E38-BC51-91BF86568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Notebook Difference Visualization</a:t>
            </a:r>
            <a:endParaRPr lang="en-A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2C423-3D6C-465F-A4F8-78E4D7B28F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B0634-1A58-4C50-B398-578B0D8471D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1F12FD2-EA28-4070-8046-ADE34DD4D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241" y="274083"/>
            <a:ext cx="11121398" cy="6007918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C081E03-8E83-44A4-9DD9-C28DEC7961AF}"/>
              </a:ext>
            </a:extLst>
          </p:cNvPr>
          <p:cNvSpPr/>
          <p:nvPr/>
        </p:nvSpPr>
        <p:spPr>
          <a:xfrm>
            <a:off x="5533053" y="7785"/>
            <a:ext cx="2286000" cy="568214"/>
          </a:xfrm>
          <a:prstGeom prst="wedgeRoundRectCallout">
            <a:avLst>
              <a:gd name="adj1" fmla="val -28180"/>
              <a:gd name="adj2" fmla="val 78921"/>
              <a:gd name="adj3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Editors and number of executions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305219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C54EE-3BC0-46D1-876A-D5F681347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Notebook Difference Visualization – Cell History</a:t>
            </a:r>
            <a:endParaRPr lang="en-AT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94492F5-9293-46C0-9421-C951396A5B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277" y="1565999"/>
            <a:ext cx="8892772" cy="392692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C64D0F-B203-4E7F-AB7E-31E65BF34F9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CC2F58-C893-45B8-9DE9-7C993CB68E3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22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286CB61-C01F-4975-ABF7-97D8058DE26B}"/>
              </a:ext>
            </a:extLst>
          </p:cNvPr>
          <p:cNvCxnSpPr>
            <a:cxnSpLocks/>
          </p:cNvCxnSpPr>
          <p:nvPr/>
        </p:nvCxnSpPr>
        <p:spPr>
          <a:xfrm>
            <a:off x="4230005" y="3239487"/>
            <a:ext cx="385801" cy="187925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D50BCE-9AB3-466E-A27E-8EC2F95B3FEE}"/>
              </a:ext>
            </a:extLst>
          </p:cNvPr>
          <p:cNvCxnSpPr>
            <a:cxnSpLocks/>
          </p:cNvCxnSpPr>
          <p:nvPr/>
        </p:nvCxnSpPr>
        <p:spPr>
          <a:xfrm>
            <a:off x="7286625" y="3429000"/>
            <a:ext cx="373063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953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B4B2A-4613-4E38-BC51-91BF86568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Compact Notebook History</a:t>
            </a:r>
            <a:endParaRPr lang="en-A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2C423-3D6C-465F-A4F8-78E4D7B28F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B0634-1A58-4C50-B398-578B0D8471D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9B0E0DC-446B-4E41-8A31-6B92854FE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68" y="1234912"/>
            <a:ext cx="12006064" cy="486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09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B4B2A-4613-4E38-BC51-91BF86568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Compact Notebook History</a:t>
            </a:r>
            <a:endParaRPr lang="en-A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2C423-3D6C-465F-A4F8-78E4D7B28F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B0634-1A58-4C50-B398-578B0D8471D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8EDC98-C837-406B-86EE-93751FFE8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" y="1731352"/>
            <a:ext cx="12021312" cy="339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218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B4B2A-4613-4E38-BC51-91BF86568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Notebook Histories</a:t>
            </a:r>
            <a:endParaRPr lang="en-A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2C423-3D6C-465F-A4F8-78E4D7B28F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B0634-1A58-4C50-B398-578B0D8471D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386A3D2-2EED-4FDC-BABD-51E4BF12F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68" y="1234912"/>
            <a:ext cx="12006064" cy="486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19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9"/>
          <p:cNvSpPr txBox="1">
            <a:spLocks noGrp="1"/>
          </p:cNvSpPr>
          <p:nvPr>
            <p:ph type="sldNum" idx="12"/>
          </p:nvPr>
        </p:nvSpPr>
        <p:spPr>
          <a:xfrm>
            <a:off x="11019600" y="6357600"/>
            <a:ext cx="685600" cy="3652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de"/>
              <a:pPr>
                <a:buClr>
                  <a:srgbClr val="000000"/>
                </a:buClr>
              </a:pPr>
              <a:t>26</a:t>
            </a:fld>
            <a:endParaRPr/>
          </a:p>
        </p:txBody>
      </p:sp>
      <p:pic>
        <p:nvPicPr>
          <p:cNvPr id="342" name="Google Shape;34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733" y="449157"/>
            <a:ext cx="11785605" cy="5449692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9"/>
          <p:cNvSpPr txBox="1">
            <a:spLocks noGrp="1"/>
          </p:cNvSpPr>
          <p:nvPr>
            <p:ph type="title"/>
          </p:nvPr>
        </p:nvSpPr>
        <p:spPr>
          <a:xfrm>
            <a:off x="439433" y="449157"/>
            <a:ext cx="3749600" cy="2501292"/>
          </a:xfrm>
          <a:prstGeom prst="rect">
            <a:avLst/>
          </a:prstGeom>
          <a:solidFill>
            <a:srgbClr val="EFEFEF">
              <a:alpha val="68180"/>
            </a:srgbClr>
          </a:solidFill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 algn="ctr"/>
            <a:r>
              <a:rPr lang="de" dirty="0"/>
              <a:t>Notebook</a:t>
            </a:r>
            <a:endParaRPr dirty="0"/>
          </a:p>
          <a:p>
            <a:pPr algn="ctr"/>
            <a:r>
              <a:rPr lang="de" dirty="0"/>
              <a:t>History</a:t>
            </a:r>
            <a:endParaRPr dirty="0"/>
          </a:p>
        </p:txBody>
      </p:sp>
      <p:sp>
        <p:nvSpPr>
          <p:cNvPr id="344" name="Google Shape;344;p49"/>
          <p:cNvSpPr txBox="1">
            <a:spLocks noGrp="1"/>
          </p:cNvSpPr>
          <p:nvPr>
            <p:ph type="title"/>
          </p:nvPr>
        </p:nvSpPr>
        <p:spPr>
          <a:xfrm>
            <a:off x="203200" y="2950557"/>
            <a:ext cx="11785600" cy="2948400"/>
          </a:xfrm>
          <a:prstGeom prst="rect">
            <a:avLst/>
          </a:prstGeom>
          <a:solidFill>
            <a:srgbClr val="EFEFEF">
              <a:alpha val="68180"/>
            </a:srgbClr>
          </a:solidFill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 algn="ctr"/>
            <a:r>
              <a:rPr lang="de" dirty="0"/>
              <a:t>Cell Difference</a:t>
            </a:r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B47A7-6F78-4071-ABAB-246DB392C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Diffs: Cell Types &amp; Content</a:t>
            </a:r>
            <a:endParaRPr lang="en-A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75C8DB-80CC-4339-9183-5EB113F8CCB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1600" y="5863900"/>
            <a:ext cx="11138400" cy="278127"/>
          </a:xfrm>
        </p:spPr>
        <p:txBody>
          <a:bodyPr/>
          <a:lstStyle/>
          <a:p>
            <a:endParaRPr lang="en-A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CAA0D3-13AC-4DE7-96BB-19D0BEF1FCF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27</a:t>
            </a:fld>
            <a:endParaRPr lang="en-US" dirty="0"/>
          </a:p>
        </p:txBody>
      </p:sp>
      <p:graphicFrame>
        <p:nvGraphicFramePr>
          <p:cNvPr id="8" name="Google Shape;382;p54">
            <a:extLst>
              <a:ext uri="{FF2B5EF4-FFF2-40B4-BE49-F238E27FC236}">
                <a16:creationId xmlns:a16="http://schemas.microsoft.com/office/drawing/2014/main" id="{29348396-67DE-4F88-AB76-3632053394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7606142"/>
              </p:ext>
            </p:extLst>
          </p:nvPr>
        </p:nvGraphicFramePr>
        <p:xfrm>
          <a:off x="582000" y="1516634"/>
          <a:ext cx="11028001" cy="387667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39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9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96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96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95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9722">
                <a:tc row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b="1" dirty="0"/>
                        <a:t>Content</a:t>
                      </a:r>
                      <a:endParaRPr sz="1400" b="1" dirty="0"/>
                    </a:p>
                  </a:txBody>
                  <a:tcPr marL="125549" marR="125549" marT="62774" marB="62774" anchor="b"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b="1" dirty="0"/>
                        <a:t>Cell Type</a:t>
                      </a:r>
                      <a:endParaRPr sz="1400" b="1" dirty="0"/>
                    </a:p>
                  </a:txBody>
                  <a:tcPr marL="125549" marR="125549" marT="62774" marB="62774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b="1"/>
                        <a:t>Examples</a:t>
                      </a:r>
                      <a:endParaRPr sz="1400" b="1"/>
                    </a:p>
                  </a:txBody>
                  <a:tcPr marL="125549" marR="125549" marT="62774" marB="62774" anchor="b"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087">
                <a:tc vMerge="1">
                  <a:txBody>
                    <a:bodyPr/>
                    <a:lstStyle/>
                    <a:p>
                      <a:endParaRPr lang="en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b="1"/>
                        <a:t>Raw</a:t>
                      </a:r>
                      <a:endParaRPr sz="1400" b="1"/>
                    </a:p>
                  </a:txBody>
                  <a:tcPr marL="39234" marR="39234" marT="26156" marB="26156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b="1"/>
                        <a:t>Markdown</a:t>
                      </a:r>
                      <a:endParaRPr sz="1400" b="1"/>
                    </a:p>
                  </a:txBody>
                  <a:tcPr marL="39234" marR="39234" marT="26156" marB="26156" anchor="b"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b="1"/>
                        <a:t>Code</a:t>
                      </a:r>
                      <a:endParaRPr sz="1400" b="1"/>
                    </a:p>
                  </a:txBody>
                  <a:tcPr marL="39234" marR="39234" marT="26156" marB="26156" anchor="b"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b="1" dirty="0"/>
                        <a:t>Output</a:t>
                      </a:r>
                      <a:endParaRPr sz="1400" b="1" dirty="0"/>
                    </a:p>
                  </a:txBody>
                  <a:tcPr marL="39234" marR="39234" marT="26156" marB="26156" anchor="b"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08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b="1"/>
                        <a:t>Plain Text</a:t>
                      </a:r>
                      <a:endParaRPr sz="1400" b="1"/>
                    </a:p>
                  </a:txBody>
                  <a:tcPr marL="39234" marR="39234" marT="26156" marB="26156" anchor="b"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✅</a:t>
                      </a:r>
                      <a:endParaRPr sz="1400" dirty="0"/>
                    </a:p>
                  </a:txBody>
                  <a:tcPr marL="39234" marR="39234" marT="26156" marB="26156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B7E1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✅</a:t>
                      </a:r>
                      <a:endParaRPr sz="1400" dirty="0"/>
                    </a:p>
                  </a:txBody>
                  <a:tcPr marL="39234" marR="39234" marT="26156" marB="26156" anchor="ctr"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B7E1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dirty="0"/>
                        <a:t>-</a:t>
                      </a:r>
                      <a:endParaRPr sz="1400" dirty="0"/>
                    </a:p>
                  </a:txBody>
                  <a:tcPr marL="39234" marR="39234" marT="26156" marB="26156" anchor="ctr"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dirty="0"/>
                        <a:t>✅</a:t>
                      </a:r>
                      <a:endParaRPr sz="1400" dirty="0"/>
                    </a:p>
                  </a:txBody>
                  <a:tcPr marL="39234" marR="39234" marT="26156" marB="26156" anchor="ctr"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B7E1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/>
                        <a:t>print() output</a:t>
                      </a:r>
                      <a:endParaRPr sz="1400"/>
                    </a:p>
                  </a:txBody>
                  <a:tcPr marL="39234" marR="39234" marT="26156" marB="26156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08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b="1"/>
                        <a:t>Rich Text</a:t>
                      </a:r>
                      <a:endParaRPr sz="1400" b="1"/>
                    </a:p>
                  </a:txBody>
                  <a:tcPr marL="39234" marR="39234" marT="26156" marB="26156" anchor="b"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dirty="0"/>
                        <a:t>-</a:t>
                      </a:r>
                      <a:endParaRPr sz="1400" dirty="0"/>
                    </a:p>
                  </a:txBody>
                  <a:tcPr marL="39234" marR="39234" marT="26156" marB="26156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✅</a:t>
                      </a:r>
                      <a:endParaRPr sz="1400" dirty="0"/>
                    </a:p>
                  </a:txBody>
                  <a:tcPr marL="39234" marR="39234" marT="26156" marB="26156" anchor="ctr">
                    <a:solidFill>
                      <a:srgbClr val="B7E1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dirty="0"/>
                        <a:t>-</a:t>
                      </a:r>
                      <a:endParaRPr sz="1400" dirty="0"/>
                    </a:p>
                  </a:txBody>
                  <a:tcPr marL="39234" marR="39234" marT="26156" marB="26156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dirty="0"/>
                        <a:t>✅</a:t>
                      </a:r>
                      <a:endParaRPr sz="1400" dirty="0"/>
                    </a:p>
                  </a:txBody>
                  <a:tcPr marL="39234" marR="39234" marT="26156" marB="26156" anchor="ctr"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B7E1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dirty="0"/>
                        <a:t>Headlines, Lists, Bold Text</a:t>
                      </a:r>
                      <a:endParaRPr sz="1400" dirty="0"/>
                    </a:p>
                  </a:txBody>
                  <a:tcPr marL="39234" marR="39234" marT="26156" marB="26156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08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b="1"/>
                        <a:t>LateX</a:t>
                      </a:r>
                      <a:endParaRPr sz="1400" b="1"/>
                    </a:p>
                  </a:txBody>
                  <a:tcPr marL="39234" marR="39234" marT="26156" marB="26156" anchor="b"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dirty="0"/>
                        <a:t>-</a:t>
                      </a:r>
                      <a:endParaRPr sz="1400" dirty="0"/>
                    </a:p>
                  </a:txBody>
                  <a:tcPr marL="39234" marR="39234" marT="26156" marB="26156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✅</a:t>
                      </a:r>
                      <a:endParaRPr sz="1400" dirty="0"/>
                    </a:p>
                  </a:txBody>
                  <a:tcPr marL="39234" marR="39234" marT="26156" marB="26156" anchor="ctr">
                    <a:solidFill>
                      <a:srgbClr val="B7E1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dirty="0"/>
                        <a:t>-</a:t>
                      </a:r>
                      <a:endParaRPr sz="1400" dirty="0"/>
                    </a:p>
                  </a:txBody>
                  <a:tcPr marL="39234" marR="39234" marT="26156" marB="26156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dirty="0"/>
                        <a:t>✅</a:t>
                      </a:r>
                      <a:endParaRPr sz="1400" dirty="0"/>
                    </a:p>
                  </a:txBody>
                  <a:tcPr marL="39234" marR="39234" marT="26156" marB="26156" anchor="ctr"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B7E1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/>
                        <a:t>Equations</a:t>
                      </a:r>
                      <a:endParaRPr sz="1400"/>
                    </a:p>
                  </a:txBody>
                  <a:tcPr marL="39234" marR="39234" marT="26156" marB="26156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08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b="1"/>
                        <a:t>Code</a:t>
                      </a:r>
                      <a:endParaRPr sz="1400" b="1"/>
                    </a:p>
                  </a:txBody>
                  <a:tcPr marL="39234" marR="39234" marT="26156" marB="26156" anchor="b"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dirty="0"/>
                        <a:t>-</a:t>
                      </a:r>
                      <a:endParaRPr sz="1400" dirty="0"/>
                    </a:p>
                  </a:txBody>
                  <a:tcPr marL="39234" marR="39234" marT="26156" marB="26156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✅</a:t>
                      </a:r>
                      <a:endParaRPr sz="1400" dirty="0"/>
                    </a:p>
                  </a:txBody>
                  <a:tcPr marL="39234" marR="39234" marT="26156" marB="26156" anchor="ctr">
                    <a:solidFill>
                      <a:srgbClr val="B7E1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✅</a:t>
                      </a:r>
                      <a:endParaRPr sz="1400" dirty="0"/>
                    </a:p>
                  </a:txBody>
                  <a:tcPr marL="39234" marR="39234" marT="26156" marB="26156" anchor="ctr">
                    <a:solidFill>
                      <a:srgbClr val="B7E1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dirty="0"/>
                        <a:t>✅</a:t>
                      </a:r>
                      <a:endParaRPr sz="1400" dirty="0"/>
                    </a:p>
                  </a:txBody>
                  <a:tcPr marL="39234" marR="39234" marT="26156" marB="26156" anchor="ctr"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B7E1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/>
                        <a:t>Code Cells</a:t>
                      </a:r>
                      <a:endParaRPr sz="1400"/>
                    </a:p>
                  </a:txBody>
                  <a:tcPr marL="39234" marR="39234" marT="26156" marB="26156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08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b="1"/>
                        <a:t>Table</a:t>
                      </a:r>
                      <a:endParaRPr sz="1400" b="1"/>
                    </a:p>
                  </a:txBody>
                  <a:tcPr marL="39234" marR="39234" marT="26156" marB="26156" anchor="b"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dirty="0"/>
                        <a:t>-</a:t>
                      </a:r>
                      <a:endParaRPr sz="1400" dirty="0"/>
                    </a:p>
                  </a:txBody>
                  <a:tcPr marL="39234" marR="39234" marT="26156" marB="26156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✅</a:t>
                      </a:r>
                      <a:endParaRPr sz="1400" dirty="0"/>
                    </a:p>
                  </a:txBody>
                  <a:tcPr marL="39234" marR="39234" marT="26156" marB="26156" anchor="ctr">
                    <a:solidFill>
                      <a:srgbClr val="B7E1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dirty="0"/>
                        <a:t>-</a:t>
                      </a:r>
                      <a:endParaRPr sz="1400" dirty="0"/>
                    </a:p>
                  </a:txBody>
                  <a:tcPr marL="39234" marR="39234" marT="26156" marB="26156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dirty="0"/>
                        <a:t>✅</a:t>
                      </a:r>
                      <a:endParaRPr sz="1400" dirty="0"/>
                    </a:p>
                  </a:txBody>
                  <a:tcPr marL="39234" marR="39234" marT="26156" marB="26156" anchor="ctr"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B7E1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dirty="0"/>
                        <a:t>pandas DataFrames</a:t>
                      </a:r>
                      <a:endParaRPr sz="1400" dirty="0"/>
                    </a:p>
                  </a:txBody>
                  <a:tcPr marL="39234" marR="39234" marT="26156" marB="26156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08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b="1"/>
                        <a:t>Image</a:t>
                      </a:r>
                      <a:endParaRPr sz="1400" b="1"/>
                    </a:p>
                  </a:txBody>
                  <a:tcPr marL="39234" marR="39234" marT="26156" marB="26156" anchor="b"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dirty="0"/>
                        <a:t>-</a:t>
                      </a:r>
                      <a:endParaRPr sz="1400" dirty="0"/>
                    </a:p>
                  </a:txBody>
                  <a:tcPr marL="39234" marR="39234" marT="26156" marB="26156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✅</a:t>
                      </a:r>
                      <a:endParaRPr sz="1400" dirty="0"/>
                    </a:p>
                  </a:txBody>
                  <a:tcPr marL="39234" marR="39234" marT="26156" marB="26156" anchor="ctr">
                    <a:solidFill>
                      <a:srgbClr val="B7E1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dirty="0"/>
                        <a:t>-</a:t>
                      </a:r>
                      <a:endParaRPr sz="1400" dirty="0"/>
                    </a:p>
                  </a:txBody>
                  <a:tcPr marL="39234" marR="39234" marT="26156" marB="26156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dirty="0"/>
                        <a:t>✅</a:t>
                      </a:r>
                      <a:endParaRPr sz="1400" dirty="0"/>
                    </a:p>
                  </a:txBody>
                  <a:tcPr marL="39234" marR="39234" marT="26156" marB="26156" anchor="ctr"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B7E1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/>
                        <a:t>Plots by Matplotlib, Seaborn, Plotly</a:t>
                      </a:r>
                      <a:endParaRPr sz="1400"/>
                    </a:p>
                  </a:txBody>
                  <a:tcPr marL="39234" marR="39234" marT="26156" marB="26156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08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b="1"/>
                        <a:t>Canvas</a:t>
                      </a:r>
                      <a:endParaRPr sz="1400" b="1"/>
                    </a:p>
                  </a:txBody>
                  <a:tcPr marL="39234" marR="39234" marT="26156" marB="26156" anchor="b"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dirty="0"/>
                        <a:t>-</a:t>
                      </a:r>
                      <a:endParaRPr sz="1400" dirty="0"/>
                    </a:p>
                  </a:txBody>
                  <a:tcPr marL="39234" marR="39234" marT="26156" marB="26156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dirty="0"/>
                        <a:t>-</a:t>
                      </a:r>
                      <a:endParaRPr sz="1400" dirty="0"/>
                    </a:p>
                  </a:txBody>
                  <a:tcPr marL="39234" marR="39234" marT="26156" marB="26156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dirty="0"/>
                        <a:t>-</a:t>
                      </a:r>
                      <a:endParaRPr sz="1400" dirty="0"/>
                    </a:p>
                  </a:txBody>
                  <a:tcPr marL="39234" marR="39234" marT="26156" marB="26156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dirty="0"/>
                        <a:t>✅</a:t>
                      </a:r>
                      <a:endParaRPr sz="1400" dirty="0"/>
                    </a:p>
                  </a:txBody>
                  <a:tcPr marL="39234" marR="39234" marT="26156" marB="26156" anchor="ctr"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B7E1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/>
                        <a:t>Plots by Altair, Matplotlib (interactive mode)</a:t>
                      </a:r>
                      <a:endParaRPr sz="1400"/>
                    </a:p>
                  </a:txBody>
                  <a:tcPr marL="39234" marR="39234" marT="26156" marB="26156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08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b="1"/>
                        <a:t>Audio</a:t>
                      </a:r>
                      <a:endParaRPr sz="1400" b="1"/>
                    </a:p>
                  </a:txBody>
                  <a:tcPr marL="39234" marR="39234" marT="26156" marB="26156" anchor="b"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dirty="0"/>
                        <a:t>-</a:t>
                      </a:r>
                      <a:endParaRPr sz="1400" dirty="0"/>
                    </a:p>
                  </a:txBody>
                  <a:tcPr marL="39234" marR="39234" marT="26156" marB="26156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dirty="0"/>
                        <a:t>-</a:t>
                      </a:r>
                      <a:endParaRPr sz="1400" dirty="0"/>
                    </a:p>
                  </a:txBody>
                  <a:tcPr marL="39234" marR="39234" marT="26156" marB="26156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dirty="0"/>
                        <a:t>-</a:t>
                      </a:r>
                      <a:endParaRPr sz="1400" dirty="0"/>
                    </a:p>
                  </a:txBody>
                  <a:tcPr marL="39234" marR="39234" marT="26156" marB="26156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dirty="0"/>
                        <a:t>✅</a:t>
                      </a:r>
                      <a:endParaRPr sz="1400" dirty="0"/>
                    </a:p>
                  </a:txBody>
                  <a:tcPr marL="39234" marR="39234" marT="26156" marB="26156" anchor="ctr"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B7E1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/>
                        <a:t>Soundfile to process</a:t>
                      </a:r>
                      <a:endParaRPr sz="1400"/>
                    </a:p>
                  </a:txBody>
                  <a:tcPr marL="39234" marR="39234" marT="26156" marB="26156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608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b="1"/>
                        <a:t>Video</a:t>
                      </a:r>
                      <a:endParaRPr sz="1400" b="1"/>
                    </a:p>
                  </a:txBody>
                  <a:tcPr marL="39234" marR="39234" marT="26156" marB="26156" anchor="b"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dirty="0"/>
                        <a:t>-</a:t>
                      </a:r>
                      <a:endParaRPr sz="1400" dirty="0"/>
                    </a:p>
                  </a:txBody>
                  <a:tcPr marL="39234" marR="39234" marT="26156" marB="26156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dirty="0"/>
                        <a:t>-</a:t>
                      </a:r>
                      <a:endParaRPr sz="1400" dirty="0"/>
                    </a:p>
                  </a:txBody>
                  <a:tcPr marL="39234" marR="39234" marT="26156" marB="26156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dirty="0"/>
                        <a:t>-</a:t>
                      </a:r>
                      <a:endParaRPr sz="1400" dirty="0"/>
                    </a:p>
                  </a:txBody>
                  <a:tcPr marL="39234" marR="39234" marT="26156" marB="26156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dirty="0"/>
                        <a:t>✅</a:t>
                      </a:r>
                      <a:endParaRPr sz="1400" dirty="0"/>
                    </a:p>
                  </a:txBody>
                  <a:tcPr marL="39234" marR="39234" marT="26156" marB="26156" anchor="ctr"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B7E1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/>
                        <a:t>Embeded Video</a:t>
                      </a:r>
                      <a:endParaRPr sz="1400"/>
                    </a:p>
                  </a:txBody>
                  <a:tcPr marL="39234" marR="39234" marT="26156" marB="26156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608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b="1"/>
                        <a:t>IFrame</a:t>
                      </a:r>
                      <a:endParaRPr sz="1400" b="1"/>
                    </a:p>
                  </a:txBody>
                  <a:tcPr marL="39234" marR="39234" marT="26156" marB="26156" anchor="b"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dirty="0"/>
                        <a:t>-</a:t>
                      </a:r>
                      <a:endParaRPr sz="1400" dirty="0"/>
                    </a:p>
                  </a:txBody>
                  <a:tcPr marL="39234" marR="39234" marT="26156" marB="26156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dirty="0"/>
                        <a:t>-</a:t>
                      </a:r>
                      <a:endParaRPr sz="1400" dirty="0"/>
                    </a:p>
                  </a:txBody>
                  <a:tcPr marL="39234" marR="39234" marT="26156" marB="26156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dirty="0"/>
                        <a:t>-</a:t>
                      </a:r>
                      <a:endParaRPr sz="1400" dirty="0"/>
                    </a:p>
                  </a:txBody>
                  <a:tcPr marL="39234" marR="39234" marT="26156" marB="26156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dirty="0"/>
                        <a:t>✅</a:t>
                      </a:r>
                      <a:endParaRPr sz="1400" dirty="0"/>
                    </a:p>
                  </a:txBody>
                  <a:tcPr marL="39234" marR="39234" marT="26156" marB="26156" anchor="ctr"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B7E1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400" dirty="0"/>
                        <a:t>Embeded Youtube Video</a:t>
                      </a:r>
                      <a:endParaRPr sz="1400" dirty="0"/>
                    </a:p>
                  </a:txBody>
                  <a:tcPr marL="39234" marR="39234" marT="26156" marB="26156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4402E5DA-D163-44E3-BFF1-CDB38EA5798B}"/>
              </a:ext>
            </a:extLst>
          </p:cNvPr>
          <p:cNvSpPr/>
          <p:nvPr/>
        </p:nvSpPr>
        <p:spPr>
          <a:xfrm>
            <a:off x="359067" y="4448481"/>
            <a:ext cx="11346333" cy="1007462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89584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0FB93-FC8F-4959-9889-30D5B04B3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Diff: Code &amp; Plain Text</a:t>
            </a:r>
            <a:endParaRPr lang="en-A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754977-DDC8-426F-8AFD-76C919EAEA8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de-AT" dirty="0"/>
              <a:t>https://microsoft.github.io/monaco-editor/</a:t>
            </a:r>
            <a:br>
              <a:rPr lang="en-US" dirty="0"/>
            </a:br>
            <a:r>
              <a:rPr lang="en-US" dirty="0"/>
              <a:t>Myers, E. W. (1986). An O (ND) difference algorithm and its variations. </a:t>
            </a:r>
            <a:r>
              <a:rPr lang="en-US" dirty="0" err="1"/>
              <a:t>Algorithmica</a:t>
            </a:r>
            <a:r>
              <a:rPr lang="en-US" dirty="0"/>
              <a:t>, 1(1-4), 251-266.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CA004A-DAFA-4454-BB33-9C9E8B75DCD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C7EB1A-D66B-4696-81A4-F06E1854E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00" y="1786652"/>
            <a:ext cx="11844000" cy="120221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617F32-181D-4C19-9F89-8AB6C468A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00" y="3931730"/>
            <a:ext cx="11844000" cy="78706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636548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0FB93-FC8F-4959-9889-30D5B04B3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Diff: Code &amp; Rich Text</a:t>
            </a:r>
            <a:endParaRPr lang="en-A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754977-DDC8-426F-8AFD-76C919EAEA8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de-AT" dirty="0"/>
              <a:t>https://www.npmjs.com/package/@armantang/html-diff </a:t>
            </a:r>
            <a:br>
              <a:rPr lang="de-AT" dirty="0"/>
            </a:br>
            <a:r>
              <a:rPr lang="en-US" dirty="0"/>
              <a:t>Myers, E. W. (1986). An O (ND) difference algorithm and its variations. </a:t>
            </a:r>
            <a:r>
              <a:rPr lang="en-US" dirty="0" err="1"/>
              <a:t>Algorithmica</a:t>
            </a:r>
            <a:r>
              <a:rPr lang="en-US" dirty="0"/>
              <a:t>, 1(1-4), 251-266.</a:t>
            </a:r>
            <a:endParaRPr lang="en-A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CA004A-DAFA-4454-BB33-9C9E8B75DCD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FBE5E7-56F9-4797-8625-4F0BF2FA2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20" y="1442240"/>
            <a:ext cx="11843359" cy="132086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3D0146-BB61-4154-BCFA-EEA8FBA5D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19" y="3212197"/>
            <a:ext cx="11844000" cy="177023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48856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4F654FC-617D-478F-BFE8-334D86630B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Klaus Eckelt, Kiran </a:t>
            </a:r>
            <a:r>
              <a:rPr lang="en-US" sz="2400" dirty="0" err="1"/>
              <a:t>Gadhave</a:t>
            </a:r>
            <a:r>
              <a:rPr lang="en-US" sz="2400" dirty="0"/>
              <a:t>, Alex Lex, Marc Streit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531DD2-FD79-4556-8CBC-943A559DE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200" y="2031022"/>
            <a:ext cx="11126250" cy="1397977"/>
          </a:xfrm>
        </p:spPr>
        <p:txBody>
          <a:bodyPr/>
          <a:lstStyle/>
          <a:p>
            <a:r>
              <a:rPr lang="en-US" sz="3200" dirty="0"/>
              <a:t>Leveraging </a:t>
            </a:r>
            <a:r>
              <a:rPr lang="en-US" sz="3200" dirty="0">
                <a:solidFill>
                  <a:srgbClr val="48B694"/>
                </a:solidFill>
              </a:rPr>
              <a:t>Provenance </a:t>
            </a:r>
            <a:r>
              <a:rPr lang="en-US" sz="3200" dirty="0"/>
              <a:t>and</a:t>
            </a:r>
            <a:r>
              <a:rPr lang="en-US" sz="3200" dirty="0">
                <a:solidFill>
                  <a:srgbClr val="48B694"/>
                </a:solidFill>
              </a:rPr>
              <a:t> Visualization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/>
              <a:t>to Support </a:t>
            </a:r>
            <a:r>
              <a:rPr lang="en-US" sz="3200" dirty="0">
                <a:solidFill>
                  <a:srgbClr val="48B694"/>
                </a:solidFill>
              </a:rPr>
              <a:t>Exploratory Data Analysis </a:t>
            </a:r>
            <a:br>
              <a:rPr lang="en-US" sz="3200" dirty="0"/>
            </a:br>
            <a:r>
              <a:rPr lang="en-US" sz="3200" dirty="0"/>
              <a:t>in </a:t>
            </a:r>
            <a:r>
              <a:rPr lang="en-US" sz="3200" dirty="0">
                <a:solidFill>
                  <a:srgbClr val="48B694"/>
                </a:solidFill>
              </a:rPr>
              <a:t>Computational Notebooks</a:t>
            </a:r>
            <a:endParaRPr lang="en-AT" dirty="0">
              <a:solidFill>
                <a:srgbClr val="48B69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AF33DD-36A6-4DF4-9143-37770C101B3C}"/>
              </a:ext>
            </a:extLst>
          </p:cNvPr>
          <p:cNvSpPr txBox="1"/>
          <p:nvPr/>
        </p:nvSpPr>
        <p:spPr>
          <a:xfrm>
            <a:off x="590550" y="92030"/>
            <a:ext cx="305825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12000" b="1" i="0" u="none" strike="noStrike" dirty="0">
                <a:solidFill>
                  <a:srgbClr val="66C2A5"/>
                </a:solidFill>
                <a:effectLst/>
                <a:latin typeface="Sacramento" panose="02000507000000020000" pitchFamily="2" charset="0"/>
              </a:rPr>
              <a:t>l</a:t>
            </a:r>
            <a:r>
              <a:rPr lang="de-AT" sz="12000" b="1" i="0" u="none" strike="noStrike" dirty="0">
                <a:solidFill>
                  <a:srgbClr val="FBE156"/>
                </a:solidFill>
                <a:effectLst/>
                <a:latin typeface="Sacramento" panose="02000507000000020000" pitchFamily="2" charset="0"/>
              </a:rPr>
              <a:t>oo</a:t>
            </a:r>
            <a:r>
              <a:rPr lang="de-AT" sz="12000" b="1" i="0" u="none" strike="noStrike" dirty="0">
                <a:solidFill>
                  <a:srgbClr val="66C2A5"/>
                </a:solidFill>
                <a:effectLst/>
                <a:latin typeface="Sacramento" panose="02000507000000020000" pitchFamily="2" charset="0"/>
              </a:rPr>
              <a:t>p</a:t>
            </a:r>
            <a:r>
              <a:rPr lang="de-AT" sz="12000" b="1" i="0" u="none" strike="noStrike" dirty="0">
                <a:solidFill>
                  <a:srgbClr val="F05268"/>
                </a:solidFill>
                <a:effectLst/>
                <a:latin typeface="Sacramento" panose="02000507000000020000" pitchFamily="2" charset="0"/>
              </a:rPr>
              <a:t>s</a:t>
            </a:r>
            <a:endParaRPr lang="en-AT" sz="12000" b="1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895FD65-E89E-468E-B72B-BE0975C213D7}"/>
              </a:ext>
            </a:extLst>
          </p:cNvPr>
          <p:cNvSpPr txBox="1">
            <a:spLocks/>
          </p:cNvSpPr>
          <p:nvPr/>
        </p:nvSpPr>
        <p:spPr>
          <a:xfrm>
            <a:off x="4030899" y="6300662"/>
            <a:ext cx="7086628" cy="354867"/>
          </a:xfrm>
          <a:prstGeom prst="rect">
            <a:avLst/>
          </a:prstGeom>
        </p:spPr>
        <p:txBody>
          <a:bodyPr lIns="0" rIns="0"/>
          <a:lstStyle>
            <a:lvl1pPr marL="216000" indent="-216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Char char="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Char char="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AT" sz="1600" dirty="0">
                <a:solidFill>
                  <a:srgbClr val="48B694"/>
                </a:solidFill>
                <a:uFill>
                  <a:solidFill>
                    <a:schemeClr val="bg1"/>
                  </a:solidFill>
                </a:uFill>
                <a:latin typeface="Fira Code SemiBold" pitchFamily="1" charset="0"/>
                <a:ea typeface="Fira Code SemiBold" pitchFamily="1" charset="0"/>
                <a:cs typeface="Fira Code SemiBold" pitchFamily="1" charset="0"/>
              </a:rPr>
              <a:t>https://eckelt.info     klaus</a:t>
            </a:r>
            <a:r>
              <a:rPr lang="de-AT" sz="1600" b="1" dirty="0">
                <a:solidFill>
                  <a:srgbClr val="48B694"/>
                </a:solidFill>
                <a:uFill>
                  <a:solidFill>
                    <a:schemeClr val="bg1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Fira Code SemiBold" pitchFamily="1" charset="0"/>
              </a:rPr>
              <a:t>@</a:t>
            </a:r>
            <a:r>
              <a:rPr lang="de-AT" sz="1600" dirty="0">
                <a:solidFill>
                  <a:srgbClr val="48B694"/>
                </a:solidFill>
                <a:uFill>
                  <a:solidFill>
                    <a:schemeClr val="bg1"/>
                  </a:solidFill>
                </a:uFill>
                <a:latin typeface="Fira Code SemiBold" pitchFamily="1" charset="0"/>
                <a:ea typeface="Fira Code SemiBold" pitchFamily="1" charset="0"/>
                <a:cs typeface="Fira Code SemiBold" pitchFamily="1" charset="0"/>
              </a:rPr>
              <a:t>eckelt.info    </a:t>
            </a:r>
            <a:r>
              <a:rPr lang="de-AT" sz="1600" b="1" dirty="0">
                <a:solidFill>
                  <a:srgbClr val="48B694"/>
                </a:solidFill>
                <a:uFill>
                  <a:solidFill>
                    <a:schemeClr val="bg1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Fira Code SemiBold" pitchFamily="1" charset="0"/>
              </a:rPr>
              <a:t>@</a:t>
            </a:r>
            <a:r>
              <a:rPr lang="de-AT" sz="1600" dirty="0">
                <a:solidFill>
                  <a:srgbClr val="48B694"/>
                </a:solidFill>
                <a:uFill>
                  <a:solidFill>
                    <a:schemeClr val="bg1"/>
                  </a:solidFill>
                </a:uFill>
                <a:latin typeface="Fira Code SemiBold" pitchFamily="1" charset="0"/>
                <a:ea typeface="Fira Code SemiBold" pitchFamily="1" charset="0"/>
                <a:cs typeface="Fira Code SemiBold" pitchFamily="1" charset="0"/>
              </a:rPr>
              <a:t>klaus</a:t>
            </a:r>
            <a:r>
              <a:rPr lang="de-AT" sz="1600" dirty="0">
                <a:solidFill>
                  <a:srgbClr val="48B694"/>
                </a:solidFill>
                <a:uFill>
                  <a:solidFill>
                    <a:srgbClr val="66C2A5"/>
                  </a:solidFill>
                </a:uFill>
                <a:latin typeface="Fira Code SemiBold" pitchFamily="1" charset="0"/>
                <a:ea typeface="Fira Code SemiBold" pitchFamily="1" charset="0"/>
                <a:cs typeface="Fira Code SemiBold" pitchFamily="1" charset="0"/>
              </a:rPr>
              <a:t>_</a:t>
            </a:r>
            <a:r>
              <a:rPr lang="de-AT" sz="1600" dirty="0">
                <a:solidFill>
                  <a:srgbClr val="48B694"/>
                </a:solidFill>
                <a:uFill>
                  <a:solidFill>
                    <a:schemeClr val="bg1"/>
                  </a:solidFill>
                </a:uFill>
                <a:latin typeface="Fira Code SemiBold" pitchFamily="1" charset="0"/>
                <a:ea typeface="Fira Code SemiBold" pitchFamily="1" charset="0"/>
                <a:cs typeface="Fira Code SemiBold" pitchFamily="1" charset="0"/>
              </a:rPr>
              <a:t>lml</a:t>
            </a:r>
            <a:endParaRPr lang="en-AT" sz="1600" dirty="0">
              <a:solidFill>
                <a:srgbClr val="48B694"/>
              </a:solidFill>
              <a:uFill>
                <a:solidFill>
                  <a:schemeClr val="bg1"/>
                </a:solidFill>
              </a:uFill>
              <a:latin typeface="Fira Code SemiBold" pitchFamily="1" charset="0"/>
              <a:ea typeface="Fira Code SemiBold" pitchFamily="1" charset="0"/>
              <a:cs typeface="Fira Code SemiBold" pitchFamily="1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4F41F0-9FAB-45B8-8C40-CE820DFCA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465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09D95-ED55-4A0A-86D8-A3343AE51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Diff: Tabular Data</a:t>
            </a:r>
            <a:endParaRPr lang="en-A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42FB0E-7552-45AB-9C1C-394AD3A1AF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de-AT" dirty="0"/>
              <a:t>Niederer, C., </a:t>
            </a:r>
            <a:r>
              <a:rPr lang="de-AT" dirty="0" err="1"/>
              <a:t>Stitz</a:t>
            </a:r>
            <a:r>
              <a:rPr lang="de-AT" dirty="0"/>
              <a:t>, H., </a:t>
            </a:r>
            <a:r>
              <a:rPr lang="de-AT" dirty="0" err="1"/>
              <a:t>Hourieh</a:t>
            </a:r>
            <a:r>
              <a:rPr lang="de-AT" dirty="0"/>
              <a:t>, R., Grassinger, F., Aigner, W., &amp; Streit, M. (2017). TACO: </a:t>
            </a:r>
            <a:r>
              <a:rPr lang="de-AT" dirty="0" err="1"/>
              <a:t>visualizing</a:t>
            </a:r>
            <a:r>
              <a:rPr lang="de-AT" dirty="0"/>
              <a:t> </a:t>
            </a:r>
            <a:r>
              <a:rPr lang="de-AT" dirty="0" err="1"/>
              <a:t>changes</a:t>
            </a:r>
            <a:r>
              <a:rPr lang="de-AT" dirty="0"/>
              <a:t> in </a:t>
            </a:r>
            <a:r>
              <a:rPr lang="de-AT" dirty="0" err="1"/>
              <a:t>tables</a:t>
            </a:r>
            <a:r>
              <a:rPr lang="de-AT" dirty="0"/>
              <a:t> </a:t>
            </a:r>
            <a:r>
              <a:rPr lang="de-AT" dirty="0" err="1"/>
              <a:t>over</a:t>
            </a:r>
            <a:r>
              <a:rPr lang="de-AT" dirty="0"/>
              <a:t> time. </a:t>
            </a:r>
            <a:r>
              <a:rPr lang="de-AT" i="1" dirty="0"/>
              <a:t>IEEE </a:t>
            </a:r>
            <a:r>
              <a:rPr lang="de-AT" i="1" dirty="0" err="1"/>
              <a:t>transactions</a:t>
            </a:r>
            <a:r>
              <a:rPr lang="de-AT" i="1" dirty="0"/>
              <a:t> on </a:t>
            </a:r>
            <a:r>
              <a:rPr lang="de-AT" i="1" dirty="0" err="1"/>
              <a:t>visualization</a:t>
            </a:r>
            <a:r>
              <a:rPr lang="de-AT" i="1" dirty="0"/>
              <a:t> and </a:t>
            </a:r>
            <a:r>
              <a:rPr lang="de-AT" i="1" dirty="0" err="1"/>
              <a:t>computer</a:t>
            </a:r>
            <a:r>
              <a:rPr lang="de-AT" i="1" dirty="0"/>
              <a:t> </a:t>
            </a:r>
            <a:r>
              <a:rPr lang="de-AT" i="1" dirty="0" err="1"/>
              <a:t>graphics</a:t>
            </a:r>
            <a:r>
              <a:rPr lang="de-AT" dirty="0"/>
              <a:t>, </a:t>
            </a:r>
            <a:r>
              <a:rPr lang="de-AT" i="1" dirty="0"/>
              <a:t>24</a:t>
            </a:r>
            <a:r>
              <a:rPr lang="de-AT" dirty="0"/>
              <a:t>(1), 677-686</a:t>
            </a:r>
            <a:endParaRPr lang="en-A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22B437-27DF-4710-88F1-39CAA2E1163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8548FB-C37F-4750-B2E2-D82178E4E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20" y="1968445"/>
            <a:ext cx="11843359" cy="214641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240355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E61D4-008E-4554-8294-74D290091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Diff: Visualization			Side-by-Side Diff</a:t>
            </a:r>
            <a:endParaRPr lang="en-A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6D3555-4C92-4CFF-8720-62FC9AA1754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F2FF5-8A6E-4D01-BEC0-C456128636D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057E51-9EEB-4425-9B86-EF5E54381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22" y="1781090"/>
            <a:ext cx="11792556" cy="329581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719023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E61D4-008E-4554-8294-74D290091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Diff: Visualization				Unified Diff</a:t>
            </a:r>
            <a:endParaRPr lang="en-A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6D3555-4C92-4CFF-8720-62FC9AA1754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F2FF5-8A6E-4D01-BEC0-C456128636D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unified vis diff">
            <a:hlinkClick r:id="" action="ppaction://media"/>
            <a:extLst>
              <a:ext uri="{FF2B5EF4-FFF2-40B4-BE49-F238E27FC236}">
                <a16:creationId xmlns:a16="http://schemas.microsoft.com/office/drawing/2014/main" id="{B8F4FC9C-B2D7-432D-92F3-E5AF99E3BD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900" y="1670302"/>
            <a:ext cx="11760200" cy="318135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3706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A24B7-8790-482E-B7E3-A8098F4FB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Diff: Visualization - Process</a:t>
            </a:r>
            <a:endParaRPr lang="en-A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85EF15-CB63-42C8-B374-AB90838CBC7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4402BA-1087-4BA4-8B99-D09F0AE7DC4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8BCEB0-CBC6-4382-AC50-CA3922239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99" y="2029703"/>
            <a:ext cx="4996205" cy="247919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6C3DA3-5B60-4027-BA43-AB09A40A7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96" y="2029703"/>
            <a:ext cx="4996206" cy="247919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76252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A24B7-8790-482E-B7E3-A8098F4FB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Diff: Visualization - Process</a:t>
            </a:r>
            <a:endParaRPr lang="en-A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85EF15-CB63-42C8-B374-AB90838CBC7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4402BA-1087-4BA4-8B99-D09F0AE7DC4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8BCEB0-CBC6-4382-AC50-CA3922239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408" y="1330292"/>
            <a:ext cx="7815186" cy="387801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6C3DA3-5B60-4027-BA43-AB09A40A7B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407" y="1330292"/>
            <a:ext cx="7815186" cy="387801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B00667-0EE6-4C9A-865F-DF6B19C4ECEC}"/>
              </a:ext>
            </a:extLst>
          </p:cNvPr>
          <p:cNvSpPr txBox="1"/>
          <p:nvPr/>
        </p:nvSpPr>
        <p:spPr>
          <a:xfrm>
            <a:off x="2188407" y="5489488"/>
            <a:ext cx="7815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Substract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2527793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A24B7-8790-482E-B7E3-A8098F4FB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Diff: Visualization - Process</a:t>
            </a:r>
            <a:endParaRPr lang="en-A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85EF15-CB63-42C8-B374-AB90838CBC7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4402BA-1087-4BA4-8B99-D09F0AE7DC4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8BCEB0-CBC6-4382-AC50-CA3922239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408" y="1330292"/>
            <a:ext cx="7815186" cy="387801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6C3DA3-5B60-4027-BA43-AB09A40A7B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407" y="1330292"/>
            <a:ext cx="7815186" cy="387801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43B8C3-D202-4C8C-BDE2-F9E1A8FF9F52}"/>
              </a:ext>
            </a:extLst>
          </p:cNvPr>
          <p:cNvSpPr txBox="1"/>
          <p:nvPr/>
        </p:nvSpPr>
        <p:spPr>
          <a:xfrm>
            <a:off x="2188407" y="5489488"/>
            <a:ext cx="7815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Subtract</a:t>
            </a:r>
            <a:endParaRPr lang="en-A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F43E0-862A-4A05-9090-A99C18DE00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406" y="1330292"/>
            <a:ext cx="7815189" cy="387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1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A24B7-8790-482E-B7E3-A8098F4FB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Diff: Visualization - Process</a:t>
            </a:r>
            <a:endParaRPr lang="en-A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85EF15-CB63-42C8-B374-AB90838CBC7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4402BA-1087-4BA4-8B99-D09F0AE7DC4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8BCEB0-CBC6-4382-AC50-CA3922239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408" y="1330292"/>
            <a:ext cx="7815186" cy="387801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6C3DA3-5B60-4027-BA43-AB09A40A7B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407" y="1330292"/>
            <a:ext cx="7815186" cy="387801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38F23A-12F8-4EBC-8E1E-5291898FE1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406" y="1330292"/>
            <a:ext cx="7815186" cy="3878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D3C737-DE3F-4336-8AF7-7B6194316D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407" y="1330293"/>
            <a:ext cx="7815186" cy="38780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35AD44-8409-45A3-8E5B-202D2E17AC39}"/>
              </a:ext>
            </a:extLst>
          </p:cNvPr>
          <p:cNvSpPr txBox="1"/>
          <p:nvPr/>
        </p:nvSpPr>
        <p:spPr>
          <a:xfrm>
            <a:off x="2188407" y="5489488"/>
            <a:ext cx="7815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Subtract </a:t>
            </a:r>
            <a:r>
              <a:rPr lang="en-US" dirty="0">
                <a:sym typeface="Wingdings" panose="05000000000000000000" pitchFamily="2" charset="2"/>
              </a:rPr>
              <a:t>⇨ Mask</a:t>
            </a:r>
            <a:endParaRPr lang="en-A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5E95C4-D712-48FE-BA18-E28C4C7163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406" y="1330292"/>
            <a:ext cx="7815188" cy="387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8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A24B7-8790-482E-B7E3-A8098F4FB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Diff: Visualization - Process</a:t>
            </a:r>
            <a:endParaRPr lang="en-A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85EF15-CB63-42C8-B374-AB90838CBC7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4402BA-1087-4BA4-8B99-D09F0AE7DC4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8BCEB0-CBC6-4382-AC50-CA3922239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408" y="1330292"/>
            <a:ext cx="7815186" cy="387801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6C3DA3-5B60-4027-BA43-AB09A40A7B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407" y="1330292"/>
            <a:ext cx="7815186" cy="387801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35AD44-8409-45A3-8E5B-202D2E17AC39}"/>
              </a:ext>
            </a:extLst>
          </p:cNvPr>
          <p:cNvSpPr txBox="1"/>
          <p:nvPr/>
        </p:nvSpPr>
        <p:spPr>
          <a:xfrm>
            <a:off x="2188407" y="5489488"/>
            <a:ext cx="7815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Subtract </a:t>
            </a:r>
            <a:r>
              <a:rPr lang="en-US">
                <a:sym typeface="Wingdings" panose="05000000000000000000" pitchFamily="2" charset="2"/>
              </a:rPr>
              <a:t>⇨ Mask ⇨ </a:t>
            </a:r>
            <a:r>
              <a:rPr lang="en-US" dirty="0">
                <a:sym typeface="Wingdings" panose="05000000000000000000" pitchFamily="2" charset="2"/>
              </a:rPr>
              <a:t>Dilate</a:t>
            </a:r>
            <a:endParaRPr lang="en-AT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C63CF1-689D-40D5-B619-6E23E837EB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406" y="1330292"/>
            <a:ext cx="7815188" cy="387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9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A24B7-8790-482E-B7E3-A8098F4FB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Diff: Visualization - Process</a:t>
            </a:r>
            <a:endParaRPr lang="en-A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85EF15-CB63-42C8-B374-AB90838CBC7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4402BA-1087-4BA4-8B99-D09F0AE7DC4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8BCEB0-CBC6-4382-AC50-CA3922239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408" y="1330292"/>
            <a:ext cx="7815186" cy="387801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6C3DA3-5B60-4027-BA43-AB09A40A7B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407" y="1330292"/>
            <a:ext cx="7815186" cy="387801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35AD44-8409-45A3-8E5B-202D2E17AC39}"/>
              </a:ext>
            </a:extLst>
          </p:cNvPr>
          <p:cNvSpPr txBox="1"/>
          <p:nvPr/>
        </p:nvSpPr>
        <p:spPr>
          <a:xfrm>
            <a:off x="2188407" y="5489488"/>
            <a:ext cx="7815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Subtract </a:t>
            </a:r>
            <a:r>
              <a:rPr lang="en-US" dirty="0">
                <a:sym typeface="Wingdings" panose="05000000000000000000" pitchFamily="2" charset="2"/>
              </a:rPr>
              <a:t>⇨ Mask ⇨ Dilate ⇨ Dilate </a:t>
            </a:r>
            <a:endParaRPr lang="en-AT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466498-3662-4FB2-B693-5D24A7FAF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407" y="1330292"/>
            <a:ext cx="7815188" cy="387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6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A24B7-8790-482E-B7E3-A8098F4FB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Diff: Visualization - Process</a:t>
            </a:r>
            <a:endParaRPr lang="en-A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85EF15-CB63-42C8-B374-AB90838CBC7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4402BA-1087-4BA4-8B99-D09F0AE7DC4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8BCEB0-CBC6-4382-AC50-CA3922239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408" y="1330292"/>
            <a:ext cx="7815186" cy="387801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6C3DA3-5B60-4027-BA43-AB09A40A7B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407" y="1330292"/>
            <a:ext cx="7815186" cy="387801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38F23A-12F8-4EBC-8E1E-5291898FE1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406" y="1330292"/>
            <a:ext cx="7815186" cy="3878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D3C737-DE3F-4336-8AF7-7B6194316D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407" y="1330293"/>
            <a:ext cx="7815186" cy="38780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2AA188-20B9-4751-96BE-AC0FC3A1AE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405" y="1342403"/>
            <a:ext cx="7790781" cy="38659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35AD44-8409-45A3-8E5B-202D2E17AC39}"/>
              </a:ext>
            </a:extLst>
          </p:cNvPr>
          <p:cNvSpPr txBox="1"/>
          <p:nvPr/>
        </p:nvSpPr>
        <p:spPr>
          <a:xfrm>
            <a:off x="2188407" y="5489488"/>
            <a:ext cx="7815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Subtract </a:t>
            </a:r>
            <a:r>
              <a:rPr lang="en-US" dirty="0">
                <a:sym typeface="Wingdings" panose="05000000000000000000" pitchFamily="2" charset="2"/>
              </a:rPr>
              <a:t>⇨ Mask ⇨ Dilate ⇨ Dilate ⇨ Erode</a:t>
            </a:r>
            <a:endParaRPr lang="en-A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056DF9-5612-4A07-B21B-4BE5D46323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15" y="1342403"/>
            <a:ext cx="7766372" cy="3853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6D88D5-164C-46BD-88E1-0DF4FE7C4C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800" y="1330290"/>
            <a:ext cx="7813544" cy="3877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F4FAF-7B2C-4773-9218-DD7DCA17B1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406" y="1330290"/>
            <a:ext cx="7813544" cy="38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2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0870F-5A98-4EA5-AF8B-2E2F3D2AD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Notebooks &amp;</a:t>
            </a:r>
            <a:br>
              <a:rPr lang="en-US" dirty="0"/>
            </a:br>
            <a:r>
              <a:rPr lang="en-US" dirty="0"/>
              <a:t>Problems</a:t>
            </a:r>
            <a:endParaRPr lang="en-AT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1E8D2D7-3FBD-4747-8519-3FF727FA29D2}"/>
              </a:ext>
            </a:extLst>
          </p:cNvPr>
          <p:cNvSpPr txBox="1">
            <a:spLocks/>
          </p:cNvSpPr>
          <p:nvPr/>
        </p:nvSpPr>
        <p:spPr>
          <a:xfrm>
            <a:off x="471600" y="1621584"/>
            <a:ext cx="3216145" cy="4516749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Char char="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Char char="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Cell Types:</a:t>
            </a:r>
          </a:p>
          <a:p>
            <a:pPr>
              <a:lnSpc>
                <a:spcPct val="100000"/>
              </a:lnSpc>
            </a:pPr>
            <a:r>
              <a:rPr lang="en-US" dirty="0"/>
              <a:t>Markdown</a:t>
            </a:r>
          </a:p>
          <a:p>
            <a:pPr>
              <a:lnSpc>
                <a:spcPct val="100000"/>
              </a:lnSpc>
            </a:pPr>
            <a:r>
              <a:rPr lang="en-US" dirty="0"/>
              <a:t>Code</a:t>
            </a:r>
          </a:p>
          <a:p>
            <a:pPr>
              <a:lnSpc>
                <a:spcPct val="100000"/>
              </a:lnSpc>
            </a:pPr>
            <a:r>
              <a:rPr lang="en-US" dirty="0"/>
              <a:t>Raw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Outputs:</a:t>
            </a:r>
          </a:p>
          <a:p>
            <a:pPr>
              <a:lnSpc>
                <a:spcPct val="100000"/>
              </a:lnSpc>
            </a:pPr>
            <a:r>
              <a:rPr lang="en-US" dirty="0"/>
              <a:t>Plain &amp; Rich Text</a:t>
            </a:r>
          </a:p>
          <a:p>
            <a:pPr>
              <a:lnSpc>
                <a:spcPct val="100000"/>
              </a:lnSpc>
            </a:pPr>
            <a:r>
              <a:rPr lang="en-US" dirty="0"/>
              <a:t>Data</a:t>
            </a:r>
          </a:p>
          <a:p>
            <a:pPr>
              <a:lnSpc>
                <a:spcPct val="100000"/>
              </a:lnSpc>
            </a:pPr>
            <a:r>
              <a:rPr lang="en-US" dirty="0"/>
              <a:t>Visualizations &amp; Images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A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0E04E3-F828-4ED5-8BD7-C40EA949824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loops-problem-fixed-trimmed2-crop">
            <a:hlinkClick r:id="" action="ppaction://media"/>
            <a:extLst>
              <a:ext uri="{FF2B5EF4-FFF2-40B4-BE49-F238E27FC236}">
                <a16:creationId xmlns:a16="http://schemas.microsoft.com/office/drawing/2014/main" id="{0B5E918D-6621-487A-9742-A22019B8A6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0457" y="0"/>
            <a:ext cx="746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0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A24B7-8790-482E-B7E3-A8098F4FB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Diff: Visualization - Process</a:t>
            </a:r>
            <a:endParaRPr lang="en-A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85EF15-CB63-42C8-B374-AB90838CBC7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4402BA-1087-4BA4-8B99-D09F0AE7DC4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8BCEB0-CBC6-4382-AC50-CA3922239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408" y="1330292"/>
            <a:ext cx="7815186" cy="387801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6C3DA3-5B60-4027-BA43-AB09A40A7B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407" y="1330292"/>
            <a:ext cx="7815186" cy="387801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38F23A-12F8-4EBC-8E1E-5291898FE1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406" y="1330292"/>
            <a:ext cx="7815186" cy="3878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D3C737-DE3F-4336-8AF7-7B6194316D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407" y="1330293"/>
            <a:ext cx="7815186" cy="38780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2AA188-20B9-4751-96BE-AC0FC3A1AE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405" y="1342403"/>
            <a:ext cx="7790781" cy="38659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35AD44-8409-45A3-8E5B-202D2E17AC39}"/>
              </a:ext>
            </a:extLst>
          </p:cNvPr>
          <p:cNvSpPr txBox="1"/>
          <p:nvPr/>
        </p:nvSpPr>
        <p:spPr>
          <a:xfrm>
            <a:off x="2188407" y="5489488"/>
            <a:ext cx="7815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Substract</a:t>
            </a:r>
            <a:r>
              <a:rPr lang="en-US"/>
              <a:t> </a:t>
            </a:r>
            <a:r>
              <a:rPr lang="en-US">
                <a:sym typeface="Wingdings" panose="05000000000000000000" pitchFamily="2" charset="2"/>
              </a:rPr>
              <a:t>⇨ Mask ⇨ </a:t>
            </a:r>
            <a:r>
              <a:rPr lang="en-US" dirty="0">
                <a:sym typeface="Wingdings" panose="05000000000000000000" pitchFamily="2" charset="2"/>
              </a:rPr>
              <a:t>Dilate </a:t>
            </a:r>
            <a:r>
              <a:rPr lang="en-US">
                <a:sym typeface="Wingdings" panose="05000000000000000000" pitchFamily="2" charset="2"/>
              </a:rPr>
              <a:t>x2 ⇨ </a:t>
            </a:r>
            <a:r>
              <a:rPr lang="en-US" dirty="0">
                <a:sym typeface="Wingdings" panose="05000000000000000000" pitchFamily="2" charset="2"/>
              </a:rPr>
              <a:t>Erode</a:t>
            </a:r>
            <a:endParaRPr lang="en-A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056DF9-5612-4A07-B21B-4BE5D46323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15" y="1342403"/>
            <a:ext cx="7766372" cy="3853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6D88D5-164C-46BD-88E1-0DF4FE7C4C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800" y="1330290"/>
            <a:ext cx="7813544" cy="3877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F8A3C3-7184-40EE-A8F0-BC1C966AD4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155" y="1329472"/>
            <a:ext cx="7813544" cy="38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6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CE95D-60B9-479D-A696-E10FE05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Visualization Landscape</a:t>
            </a:r>
            <a:endParaRPr lang="en-A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5C04A1-1E63-4923-8100-BBD711C0302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B12BC-EFD1-407C-9273-6C9F96A0376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6" name="Google Shape;374;p53">
            <a:extLst>
              <a:ext uri="{FF2B5EF4-FFF2-40B4-BE49-F238E27FC236}">
                <a16:creationId xmlns:a16="http://schemas.microsoft.com/office/drawing/2014/main" id="{6018CAD0-F037-4DFB-BFBB-4E0CC772602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70433" y="1479116"/>
            <a:ext cx="8051134" cy="389976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E7B462-1C8A-4C83-8DD7-2D16C7CB8964}"/>
              </a:ext>
            </a:extLst>
          </p:cNvPr>
          <p:cNvSpPr txBox="1"/>
          <p:nvPr/>
        </p:nvSpPr>
        <p:spPr>
          <a:xfrm>
            <a:off x="4797497" y="5480352"/>
            <a:ext cx="2501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 taken from https://pyviz.org</a:t>
            </a:r>
          </a:p>
        </p:txBody>
      </p:sp>
    </p:spTree>
    <p:extLst>
      <p:ext uri="{BB962C8B-B14F-4D97-AF65-F5344CB8AC3E}">
        <p14:creationId xmlns:p14="http://schemas.microsoft.com/office/powerpoint/2010/main" val="2800691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D49C8-BBC4-44AD-A0F1-BF27CFA34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Provenance of Interactive Vis: Persist</a:t>
            </a:r>
            <a:endParaRPr lang="en-A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0205E1-C519-454B-8949-80A0B9483D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 err="1"/>
              <a:t>Gadhave</a:t>
            </a:r>
            <a:r>
              <a:rPr lang="en-US" dirty="0"/>
              <a:t>, K., Cutler, Z., &amp; Lex, A. Persist: Persistent and Reusable Interactions in Computational Notebooks.</a:t>
            </a:r>
            <a:br>
              <a:rPr lang="de-AT" dirty="0"/>
            </a:br>
            <a:r>
              <a:rPr lang="de-AT" dirty="0"/>
              <a:t>https://github.com/visdesignlab/persist | https://osf.io/preprints/osf/9x8eq</a:t>
            </a:r>
            <a:endParaRPr lang="en-A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C6D8B-0F6B-4319-9CD5-51601128264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C532BA6-CE9F-47E8-98BB-8226273897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0" y="1267204"/>
            <a:ext cx="11137900" cy="4481290"/>
          </a:xfrm>
        </p:spPr>
      </p:pic>
    </p:spTree>
    <p:extLst>
      <p:ext uri="{BB962C8B-B14F-4D97-AF65-F5344CB8AC3E}">
        <p14:creationId xmlns:p14="http://schemas.microsoft.com/office/powerpoint/2010/main" val="899613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04032-7EBC-44F3-8BD3-9A9803027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7D172-EDBE-4B75-82E6-6781BE046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00" y="3472817"/>
            <a:ext cx="11138400" cy="47230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Suffer from the same problems as described in the literature.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A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D4CD70-635D-42AA-875F-5E0089469D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E580A8-DBE2-470C-A568-7A19667F825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7" name="Graphic 6" descr="User with solid fill">
            <a:extLst>
              <a:ext uri="{FF2B5EF4-FFF2-40B4-BE49-F238E27FC236}">
                <a16:creationId xmlns:a16="http://schemas.microsoft.com/office/drawing/2014/main" id="{9703F41F-3557-44AB-9127-E3062D9E8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55011" y="1179138"/>
            <a:ext cx="1690540" cy="1690540"/>
          </a:xfrm>
          <a:prstGeom prst="rect">
            <a:avLst/>
          </a:prstGeom>
        </p:spPr>
      </p:pic>
      <p:pic>
        <p:nvPicPr>
          <p:cNvPr id="8" name="Graphic 7" descr="User with solid fill">
            <a:extLst>
              <a:ext uri="{FF2B5EF4-FFF2-40B4-BE49-F238E27FC236}">
                <a16:creationId xmlns:a16="http://schemas.microsoft.com/office/drawing/2014/main" id="{0FEC322F-3CDE-47F4-BEBE-C36D06C87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28714" y="1179138"/>
            <a:ext cx="1690540" cy="1690540"/>
          </a:xfrm>
          <a:prstGeom prst="rect">
            <a:avLst/>
          </a:prstGeom>
        </p:spPr>
      </p:pic>
      <p:pic>
        <p:nvPicPr>
          <p:cNvPr id="9" name="Graphic 8" descr="User with solid fill">
            <a:extLst>
              <a:ext uri="{FF2B5EF4-FFF2-40B4-BE49-F238E27FC236}">
                <a16:creationId xmlns:a16="http://schemas.microsoft.com/office/drawing/2014/main" id="{35E9C5B8-8331-4DF6-8669-4CACB1C683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81308" y="1179138"/>
            <a:ext cx="1690540" cy="1690540"/>
          </a:xfrm>
          <a:prstGeom prst="rect">
            <a:avLst/>
          </a:prstGeom>
        </p:spPr>
      </p:pic>
      <p:pic>
        <p:nvPicPr>
          <p:cNvPr id="10" name="Graphic 9" descr="User with solid fill">
            <a:extLst>
              <a:ext uri="{FF2B5EF4-FFF2-40B4-BE49-F238E27FC236}">
                <a16:creationId xmlns:a16="http://schemas.microsoft.com/office/drawing/2014/main" id="{18EBB900-8DD8-4916-996D-19B53893C8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07604" y="1179138"/>
            <a:ext cx="1690540" cy="16905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2854E9-711C-42F4-AE38-438281C88FFE}"/>
              </a:ext>
            </a:extLst>
          </p:cNvPr>
          <p:cNvSpPr txBox="1"/>
          <p:nvPr/>
        </p:nvSpPr>
        <p:spPr>
          <a:xfrm>
            <a:off x="1679542" y="2685705"/>
            <a:ext cx="1388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Student</a:t>
            </a:r>
            <a:endParaRPr lang="en-AT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98EAB5-3207-495D-AD83-779F129029EE}"/>
              </a:ext>
            </a:extLst>
          </p:cNvPr>
          <p:cNvSpPr txBox="1"/>
          <p:nvPr/>
        </p:nvSpPr>
        <p:spPr>
          <a:xfrm>
            <a:off x="3861536" y="2685705"/>
            <a:ext cx="1388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Lecturer</a:t>
            </a:r>
            <a:endParaRPr lang="en-AT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1097C4-2778-4506-8EE3-65F69FA4A387}"/>
              </a:ext>
            </a:extLst>
          </p:cNvPr>
          <p:cNvSpPr txBox="1"/>
          <p:nvPr/>
        </p:nvSpPr>
        <p:spPr>
          <a:xfrm>
            <a:off x="5981308" y="2685012"/>
            <a:ext cx="169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Data Scientist</a:t>
            </a:r>
            <a:endParaRPr lang="en-AT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860A51-A8D0-43B3-8DB1-B387504F7A4B}"/>
              </a:ext>
            </a:extLst>
          </p:cNvPr>
          <p:cNvSpPr txBox="1"/>
          <p:nvPr/>
        </p:nvSpPr>
        <p:spPr>
          <a:xfrm>
            <a:off x="8207604" y="2685012"/>
            <a:ext cx="169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Researcher</a:t>
            </a:r>
            <a:endParaRPr lang="en-AT" dirty="0"/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673B1D39-15D6-4394-AF24-8A09C75F4A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732425"/>
              </p:ext>
            </p:extLst>
          </p:nvPr>
        </p:nvGraphicFramePr>
        <p:xfrm>
          <a:off x="1487863" y="4297996"/>
          <a:ext cx="9583918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0301">
                  <a:extLst>
                    <a:ext uri="{9D8B030D-6E8A-4147-A177-3AD203B41FA5}">
                      <a16:colId xmlns:a16="http://schemas.microsoft.com/office/drawing/2014/main" val="2338459472"/>
                    </a:ext>
                  </a:extLst>
                </a:gridCol>
                <a:gridCol w="4793617">
                  <a:extLst>
                    <a:ext uri="{9D8B030D-6E8A-4147-A177-3AD203B41FA5}">
                      <a16:colId xmlns:a16="http://schemas.microsoft.com/office/drawing/2014/main" val="37786797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T" sz="1400" b="1" dirty="0">
                          <a:solidFill>
                            <a:srgbClr val="48B694"/>
                          </a:solidFill>
                        </a:rPr>
                        <a:t>＋</a:t>
                      </a:r>
                      <a:r>
                        <a:rPr lang="en-US" sz="1800" dirty="0"/>
                        <a:t> </a:t>
                      </a:r>
                      <a:r>
                        <a:rPr lang="en-US" dirty="0"/>
                        <a:t>intuitive encodings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T" sz="1400" b="1" dirty="0">
                          <a:solidFill>
                            <a:srgbClr val="F05268"/>
                          </a:solidFill>
                        </a:rPr>
                        <a:t>－</a:t>
                      </a:r>
                      <a:r>
                        <a:rPr lang="de-DE" b="0" dirty="0"/>
                        <a:t> </a:t>
                      </a:r>
                      <a:r>
                        <a:rPr lang="en-US" b="0" dirty="0"/>
                        <a:t>onboarding to the interactions is necessary</a:t>
                      </a:r>
                      <a:endParaRPr lang="en-AT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8452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T" sz="1400" b="1" dirty="0">
                          <a:solidFill>
                            <a:srgbClr val="48B694"/>
                          </a:solidFill>
                        </a:rPr>
                        <a:t>＋</a:t>
                      </a:r>
                      <a:r>
                        <a:rPr lang="en-US" sz="1800" dirty="0">
                          <a:solidFill>
                            <a:srgbClr val="48B694"/>
                          </a:solidFill>
                        </a:rPr>
                        <a:t> </a:t>
                      </a:r>
                      <a:r>
                        <a:rPr lang="en-US" dirty="0"/>
                        <a:t>diff of visualizations most useful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T" sz="1400" b="1" dirty="0">
                          <a:solidFill>
                            <a:srgbClr val="F05268"/>
                          </a:solidFill>
                        </a:rPr>
                        <a:t>－</a:t>
                      </a:r>
                      <a:r>
                        <a:rPr lang="en-US" dirty="0"/>
                        <a:t> would like to see a diff for the whole data</a:t>
                      </a:r>
                      <a:endParaRPr lang="en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7074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T" sz="1400" b="1" dirty="0">
                          <a:solidFill>
                            <a:srgbClr val="48B694"/>
                          </a:solidFill>
                        </a:rPr>
                        <a:t>＋</a:t>
                      </a:r>
                      <a:r>
                        <a:rPr lang="en-US" sz="1800" dirty="0">
                          <a:solidFill>
                            <a:srgbClr val="48B694"/>
                          </a:solidFill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history to track collaborations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T" sz="1400" b="1" dirty="0">
                          <a:solidFill>
                            <a:srgbClr val="F05268"/>
                          </a:solidFill>
                        </a:rPr>
                        <a:t>－</a:t>
                      </a:r>
                      <a:r>
                        <a:rPr lang="en-US" sz="1800" b="1" dirty="0">
                          <a:solidFill>
                            <a:srgbClr val="F05268"/>
                          </a:solidFill>
                        </a:rPr>
                        <a:t> </a:t>
                      </a:r>
                      <a:r>
                        <a:rPr lang="en-US" dirty="0"/>
                        <a:t>information on the editors missing</a:t>
                      </a:r>
                      <a:endParaRPr lang="en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472386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2D82B98A-8254-4A6C-A5AE-A31F4A589E9A}"/>
              </a:ext>
            </a:extLst>
          </p:cNvPr>
          <p:cNvSpPr/>
          <p:nvPr/>
        </p:nvSpPr>
        <p:spPr>
          <a:xfrm>
            <a:off x="1487863" y="4123758"/>
            <a:ext cx="4493445" cy="1286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FE9CC4-9B01-44AB-9F5B-1D6DF5622718}"/>
              </a:ext>
            </a:extLst>
          </p:cNvPr>
          <p:cNvSpPr/>
          <p:nvPr/>
        </p:nvSpPr>
        <p:spPr>
          <a:xfrm>
            <a:off x="5981308" y="4123758"/>
            <a:ext cx="4989055" cy="1286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77681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04032-7EBC-44F3-8BD3-9A9803027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7D172-EDBE-4B75-82E6-6781BE046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00" y="3472817"/>
            <a:ext cx="11138400" cy="47230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Suffer from the same problems as described in the literature.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A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D4CD70-635D-42AA-875F-5E0089469D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E580A8-DBE2-470C-A568-7A19667F825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7" name="Graphic 6" descr="User with solid fill">
            <a:extLst>
              <a:ext uri="{FF2B5EF4-FFF2-40B4-BE49-F238E27FC236}">
                <a16:creationId xmlns:a16="http://schemas.microsoft.com/office/drawing/2014/main" id="{9703F41F-3557-44AB-9127-E3062D9E8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55011" y="1179138"/>
            <a:ext cx="1690540" cy="1690540"/>
          </a:xfrm>
          <a:prstGeom prst="rect">
            <a:avLst/>
          </a:prstGeom>
        </p:spPr>
      </p:pic>
      <p:pic>
        <p:nvPicPr>
          <p:cNvPr id="8" name="Graphic 7" descr="User with solid fill">
            <a:extLst>
              <a:ext uri="{FF2B5EF4-FFF2-40B4-BE49-F238E27FC236}">
                <a16:creationId xmlns:a16="http://schemas.microsoft.com/office/drawing/2014/main" id="{0FEC322F-3CDE-47F4-BEBE-C36D06C87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28714" y="1179138"/>
            <a:ext cx="1690540" cy="1690540"/>
          </a:xfrm>
          <a:prstGeom prst="rect">
            <a:avLst/>
          </a:prstGeom>
        </p:spPr>
      </p:pic>
      <p:pic>
        <p:nvPicPr>
          <p:cNvPr id="9" name="Graphic 8" descr="User with solid fill">
            <a:extLst>
              <a:ext uri="{FF2B5EF4-FFF2-40B4-BE49-F238E27FC236}">
                <a16:creationId xmlns:a16="http://schemas.microsoft.com/office/drawing/2014/main" id="{35E9C5B8-8331-4DF6-8669-4CACB1C683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81308" y="1179138"/>
            <a:ext cx="1690540" cy="1690540"/>
          </a:xfrm>
          <a:prstGeom prst="rect">
            <a:avLst/>
          </a:prstGeom>
        </p:spPr>
      </p:pic>
      <p:pic>
        <p:nvPicPr>
          <p:cNvPr id="10" name="Graphic 9" descr="User with solid fill">
            <a:extLst>
              <a:ext uri="{FF2B5EF4-FFF2-40B4-BE49-F238E27FC236}">
                <a16:creationId xmlns:a16="http://schemas.microsoft.com/office/drawing/2014/main" id="{18EBB900-8DD8-4916-996D-19B53893C8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07604" y="1179138"/>
            <a:ext cx="1690540" cy="16905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2854E9-711C-42F4-AE38-438281C88FFE}"/>
              </a:ext>
            </a:extLst>
          </p:cNvPr>
          <p:cNvSpPr txBox="1"/>
          <p:nvPr/>
        </p:nvSpPr>
        <p:spPr>
          <a:xfrm>
            <a:off x="1679542" y="2685705"/>
            <a:ext cx="1388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Student</a:t>
            </a:r>
            <a:endParaRPr lang="en-AT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98EAB5-3207-495D-AD83-779F129029EE}"/>
              </a:ext>
            </a:extLst>
          </p:cNvPr>
          <p:cNvSpPr txBox="1"/>
          <p:nvPr/>
        </p:nvSpPr>
        <p:spPr>
          <a:xfrm>
            <a:off x="3861536" y="2685705"/>
            <a:ext cx="1388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Lecturer</a:t>
            </a:r>
            <a:endParaRPr lang="en-AT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1097C4-2778-4506-8EE3-65F69FA4A387}"/>
              </a:ext>
            </a:extLst>
          </p:cNvPr>
          <p:cNvSpPr txBox="1"/>
          <p:nvPr/>
        </p:nvSpPr>
        <p:spPr>
          <a:xfrm>
            <a:off x="5981308" y="2685012"/>
            <a:ext cx="169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Data Scientist</a:t>
            </a:r>
            <a:endParaRPr lang="en-AT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860A51-A8D0-43B3-8DB1-B387504F7A4B}"/>
              </a:ext>
            </a:extLst>
          </p:cNvPr>
          <p:cNvSpPr txBox="1"/>
          <p:nvPr/>
        </p:nvSpPr>
        <p:spPr>
          <a:xfrm>
            <a:off x="8207604" y="2685012"/>
            <a:ext cx="169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Researcher</a:t>
            </a:r>
            <a:endParaRPr lang="en-AT" dirty="0"/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673B1D39-15D6-4394-AF24-8A09C75F4A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807973"/>
              </p:ext>
            </p:extLst>
          </p:nvPr>
        </p:nvGraphicFramePr>
        <p:xfrm>
          <a:off x="1487863" y="4297996"/>
          <a:ext cx="9583918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0301">
                  <a:extLst>
                    <a:ext uri="{9D8B030D-6E8A-4147-A177-3AD203B41FA5}">
                      <a16:colId xmlns:a16="http://schemas.microsoft.com/office/drawing/2014/main" val="2338459472"/>
                    </a:ext>
                  </a:extLst>
                </a:gridCol>
                <a:gridCol w="4793617">
                  <a:extLst>
                    <a:ext uri="{9D8B030D-6E8A-4147-A177-3AD203B41FA5}">
                      <a16:colId xmlns:a16="http://schemas.microsoft.com/office/drawing/2014/main" val="37786797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T" sz="1400" b="1" dirty="0">
                          <a:solidFill>
                            <a:srgbClr val="48B694"/>
                          </a:solidFill>
                        </a:rPr>
                        <a:t>＋</a:t>
                      </a:r>
                      <a:r>
                        <a:rPr lang="en-US" sz="1800" dirty="0"/>
                        <a:t> </a:t>
                      </a:r>
                      <a:r>
                        <a:rPr lang="en-US" dirty="0"/>
                        <a:t>intuitive encodings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T" sz="1400" b="1" dirty="0">
                          <a:solidFill>
                            <a:srgbClr val="F05268"/>
                          </a:solidFill>
                        </a:rPr>
                        <a:t>－</a:t>
                      </a:r>
                      <a:r>
                        <a:rPr lang="de-DE" b="0" dirty="0"/>
                        <a:t> </a:t>
                      </a:r>
                      <a:r>
                        <a:rPr lang="en-US" b="0" dirty="0"/>
                        <a:t>onboarding to the interactions is necessary</a:t>
                      </a:r>
                      <a:endParaRPr lang="en-AT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8452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T" sz="1400" b="1" dirty="0">
                          <a:solidFill>
                            <a:srgbClr val="48B694"/>
                          </a:solidFill>
                        </a:rPr>
                        <a:t>＋</a:t>
                      </a:r>
                      <a:r>
                        <a:rPr lang="en-US" sz="1800" dirty="0">
                          <a:solidFill>
                            <a:srgbClr val="48B694"/>
                          </a:solidFill>
                        </a:rPr>
                        <a:t> </a:t>
                      </a:r>
                      <a:r>
                        <a:rPr lang="en-US" dirty="0"/>
                        <a:t>diff of visualizations most useful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T" sz="1400" b="1" dirty="0">
                          <a:solidFill>
                            <a:srgbClr val="F05268"/>
                          </a:solidFill>
                        </a:rPr>
                        <a:t>－</a:t>
                      </a:r>
                      <a:r>
                        <a:rPr lang="en-US" dirty="0"/>
                        <a:t> would like to see a diff for the whole data</a:t>
                      </a:r>
                      <a:endParaRPr lang="en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7074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T" sz="1400" b="1" dirty="0">
                          <a:solidFill>
                            <a:srgbClr val="48B694"/>
                          </a:solidFill>
                        </a:rPr>
                        <a:t>＋</a:t>
                      </a:r>
                      <a:r>
                        <a:rPr lang="en-US" sz="1800" dirty="0">
                          <a:solidFill>
                            <a:srgbClr val="48B694"/>
                          </a:solidFill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history to track collaborations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T" sz="1400" b="1" dirty="0">
                          <a:solidFill>
                            <a:srgbClr val="48B694"/>
                          </a:solidFill>
                        </a:rPr>
                        <a:t>＋</a:t>
                      </a:r>
                      <a:r>
                        <a:rPr lang="en-US" dirty="0"/>
                        <a:t> information on the editors</a:t>
                      </a:r>
                      <a:endParaRPr lang="en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472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349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22529-B7C2-4021-A81F-4AED43FDF19B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C318ADD-D45A-4174-8991-8E68CF0DB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" y="81480"/>
            <a:ext cx="11124000" cy="990000"/>
          </a:xfrm>
        </p:spPr>
        <p:txBody>
          <a:bodyPr/>
          <a:lstStyle/>
          <a:p>
            <a:r>
              <a:rPr lang="de-AT" sz="7200" b="1" i="0" u="none" strike="noStrike" dirty="0">
                <a:solidFill>
                  <a:srgbClr val="66C2A5"/>
                </a:solidFill>
                <a:effectLst/>
                <a:latin typeface="Sacramento" panose="02000507000000020000" pitchFamily="2" charset="0"/>
              </a:rPr>
              <a:t>l</a:t>
            </a:r>
            <a:r>
              <a:rPr lang="de-AT" sz="7200" b="1" i="0" u="none" strike="noStrike" dirty="0">
                <a:solidFill>
                  <a:srgbClr val="FBE156"/>
                </a:solidFill>
                <a:effectLst/>
                <a:latin typeface="Sacramento" panose="02000507000000020000" pitchFamily="2" charset="0"/>
              </a:rPr>
              <a:t>oo</a:t>
            </a:r>
            <a:r>
              <a:rPr lang="de-AT" sz="7200" b="1" i="0" u="none" strike="noStrike" dirty="0">
                <a:solidFill>
                  <a:srgbClr val="66C2A5"/>
                </a:solidFill>
                <a:effectLst/>
                <a:latin typeface="Sacramento" panose="02000507000000020000" pitchFamily="2" charset="0"/>
              </a:rPr>
              <a:t>p</a:t>
            </a:r>
            <a:r>
              <a:rPr lang="de-AT" sz="7200" b="1" i="0" u="none" strike="noStrike" dirty="0">
                <a:solidFill>
                  <a:srgbClr val="F05268"/>
                </a:solidFill>
                <a:effectLst/>
                <a:latin typeface="Sacramento" panose="02000507000000020000" pitchFamily="2" charset="0"/>
              </a:rPr>
              <a:t>s</a:t>
            </a:r>
            <a:endParaRPr lang="en-AT" sz="2000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8CB9371-6ECB-4BCC-BC83-AC31AA803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959148"/>
            <a:ext cx="12192000" cy="4939703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486EA52-ECD9-455F-BE47-231B88619C9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741650" y="6282001"/>
            <a:ext cx="7086628" cy="354867"/>
          </a:xfrm>
        </p:spPr>
        <p:txBody>
          <a:bodyPr lIns="0" rIns="0"/>
          <a:lstStyle/>
          <a:p>
            <a:pPr>
              <a:lnSpc>
                <a:spcPct val="100000"/>
              </a:lnSpc>
            </a:pPr>
            <a:r>
              <a:rPr lang="de-AT" sz="1600" dirty="0">
                <a:solidFill>
                  <a:srgbClr val="48B694"/>
                </a:solidFill>
                <a:uFill>
                  <a:solidFill>
                    <a:schemeClr val="bg1"/>
                  </a:solidFill>
                </a:uFill>
                <a:latin typeface="Fira Code SemiBold" pitchFamily="1" charset="0"/>
                <a:ea typeface="Fira Code SemiBold" pitchFamily="1" charset="0"/>
                <a:cs typeface="Fira Code SemiBold" pitchFamily="1" charset="0"/>
              </a:rPr>
              <a:t>https://eckelt.info     klaus</a:t>
            </a:r>
            <a:r>
              <a:rPr lang="de-AT" sz="1600" b="1" dirty="0">
                <a:solidFill>
                  <a:srgbClr val="48B694"/>
                </a:solidFill>
                <a:uFill>
                  <a:solidFill>
                    <a:schemeClr val="bg1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Fira Code SemiBold" pitchFamily="1" charset="0"/>
              </a:rPr>
              <a:t>@</a:t>
            </a:r>
            <a:r>
              <a:rPr lang="de-AT" sz="1600" dirty="0">
                <a:solidFill>
                  <a:srgbClr val="48B694"/>
                </a:solidFill>
                <a:uFill>
                  <a:solidFill>
                    <a:schemeClr val="bg1"/>
                  </a:solidFill>
                </a:uFill>
                <a:latin typeface="Fira Code SemiBold" pitchFamily="1" charset="0"/>
                <a:ea typeface="Fira Code SemiBold" pitchFamily="1" charset="0"/>
                <a:cs typeface="Fira Code SemiBold" pitchFamily="1" charset="0"/>
              </a:rPr>
              <a:t>eckelt.info    </a:t>
            </a:r>
            <a:r>
              <a:rPr lang="de-AT" sz="1600" b="1" dirty="0">
                <a:solidFill>
                  <a:srgbClr val="48B694"/>
                </a:solidFill>
                <a:uFill>
                  <a:solidFill>
                    <a:schemeClr val="bg1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Fira Code SemiBold" pitchFamily="1" charset="0"/>
              </a:rPr>
              <a:t>@</a:t>
            </a:r>
            <a:r>
              <a:rPr lang="de-AT" sz="1600" dirty="0">
                <a:solidFill>
                  <a:srgbClr val="48B694"/>
                </a:solidFill>
                <a:uFill>
                  <a:solidFill>
                    <a:schemeClr val="bg1"/>
                  </a:solidFill>
                </a:uFill>
                <a:latin typeface="Fira Code SemiBold" pitchFamily="1" charset="0"/>
                <a:ea typeface="Fira Code SemiBold" pitchFamily="1" charset="0"/>
                <a:cs typeface="Fira Code SemiBold" pitchFamily="1" charset="0"/>
              </a:rPr>
              <a:t>klaus</a:t>
            </a:r>
            <a:r>
              <a:rPr lang="de-AT" sz="1600" dirty="0">
                <a:solidFill>
                  <a:srgbClr val="48B694"/>
                </a:solidFill>
                <a:uFill>
                  <a:solidFill>
                    <a:srgbClr val="66C2A5"/>
                  </a:solidFill>
                </a:uFill>
                <a:latin typeface="Fira Code SemiBold" pitchFamily="1" charset="0"/>
                <a:ea typeface="Fira Code SemiBold" pitchFamily="1" charset="0"/>
                <a:cs typeface="Fira Code SemiBold" pitchFamily="1" charset="0"/>
              </a:rPr>
              <a:t>_</a:t>
            </a:r>
            <a:r>
              <a:rPr lang="de-AT" sz="1600" dirty="0">
                <a:solidFill>
                  <a:srgbClr val="48B694"/>
                </a:solidFill>
                <a:uFill>
                  <a:solidFill>
                    <a:schemeClr val="bg1"/>
                  </a:solidFill>
                </a:uFill>
                <a:latin typeface="Fira Code SemiBold" pitchFamily="1" charset="0"/>
                <a:ea typeface="Fira Code SemiBold" pitchFamily="1" charset="0"/>
                <a:cs typeface="Fira Code SemiBold" pitchFamily="1" charset="0"/>
              </a:rPr>
              <a:t>lml</a:t>
            </a:r>
            <a:endParaRPr lang="en-AT" sz="1600" dirty="0">
              <a:solidFill>
                <a:srgbClr val="48B694"/>
              </a:solidFill>
              <a:uFill>
                <a:solidFill>
                  <a:schemeClr val="bg1"/>
                </a:solidFill>
              </a:uFill>
              <a:latin typeface="Fira Code SemiBold" pitchFamily="1" charset="0"/>
              <a:ea typeface="Fira Code SemiBold" pitchFamily="1" charset="0"/>
              <a:cs typeface="Fira Code SemiBold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28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7F787-44CE-467A-969C-04AD0826B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Pizza</a:t>
            </a:r>
            <a:endParaRPr lang="en-AT" dirty="0"/>
          </a:p>
        </p:txBody>
      </p:sp>
      <p:pic>
        <p:nvPicPr>
          <p:cNvPr id="5" name="loops-problem-fixed-trimmed2">
            <a:hlinkClick r:id="" action="ppaction://media"/>
            <a:extLst>
              <a:ext uri="{FF2B5EF4-FFF2-40B4-BE49-F238E27FC236}">
                <a16:creationId xmlns:a16="http://schemas.microsoft.com/office/drawing/2014/main" id="{CE77D075-9808-43C3-9E1E-B5C5E00F15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5DDDC9-60C5-408D-A067-2BCDD3A34B0B}"/>
              </a:ext>
            </a:extLst>
          </p:cNvPr>
          <p:cNvSpPr txBox="1"/>
          <p:nvPr/>
        </p:nvSpPr>
        <p:spPr>
          <a:xfrm>
            <a:off x="9822730" y="5139958"/>
            <a:ext cx="2759691" cy="135421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de-AT" sz="8800" b="1" i="0" u="none" strike="noStrike" dirty="0">
                <a:solidFill>
                  <a:srgbClr val="66C2A5"/>
                </a:solidFill>
                <a:effectLst/>
                <a:latin typeface="Sacramento" panose="02000507000000020000" pitchFamily="2" charset="0"/>
              </a:rPr>
              <a:t>l</a:t>
            </a:r>
            <a:r>
              <a:rPr lang="de-AT" sz="8800" b="1" i="0" u="none" strike="noStrike" dirty="0">
                <a:solidFill>
                  <a:srgbClr val="FBE156"/>
                </a:solidFill>
                <a:effectLst/>
                <a:latin typeface="Sacramento" panose="02000507000000020000" pitchFamily="2" charset="0"/>
              </a:rPr>
              <a:t>oo</a:t>
            </a:r>
            <a:r>
              <a:rPr lang="de-AT" sz="8800" b="1" i="0" u="none" strike="noStrike" dirty="0">
                <a:solidFill>
                  <a:srgbClr val="66C2A5"/>
                </a:solidFill>
                <a:effectLst/>
                <a:latin typeface="Sacramento" panose="02000507000000020000" pitchFamily="2" charset="0"/>
              </a:rPr>
              <a:t>p</a:t>
            </a:r>
            <a:r>
              <a:rPr lang="de-AT" sz="8800" b="1" i="0" u="none" strike="noStrike" dirty="0">
                <a:solidFill>
                  <a:srgbClr val="F05268"/>
                </a:solidFill>
                <a:effectLst/>
                <a:latin typeface="Sacramento" panose="02000507000000020000" pitchFamily="2" charset="0"/>
              </a:rPr>
              <a:t>s</a:t>
            </a:r>
            <a:endParaRPr lang="en-AT" sz="8800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294F8C-6C3C-4973-8775-686C88E55D9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24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55F9DB-1EA1-41B6-8546-E3840A5F0A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pPr algn="ctr"/>
            <a:endParaRPr lang="en-US" sz="3200" dirty="0"/>
          </a:p>
          <a:p>
            <a:pPr algn="ctr"/>
            <a:r>
              <a:rPr lang="en-US" sz="3200" dirty="0"/>
              <a:t>Leveraging Provenance and Visualization </a:t>
            </a:r>
            <a:br>
              <a:rPr lang="en-US" sz="3200" dirty="0"/>
            </a:br>
            <a:r>
              <a:rPr lang="en-US" sz="3200" dirty="0"/>
              <a:t>to Support </a:t>
            </a:r>
            <a:r>
              <a:rPr lang="en-US" sz="3200" dirty="0">
                <a:solidFill>
                  <a:srgbClr val="48B694"/>
                </a:solidFill>
              </a:rPr>
              <a:t>Exploratory Data Analysis </a:t>
            </a:r>
            <a:br>
              <a:rPr lang="en-US" sz="3200" dirty="0"/>
            </a:br>
            <a:r>
              <a:rPr lang="en-US" sz="3200" dirty="0"/>
              <a:t>in </a:t>
            </a:r>
            <a:r>
              <a:rPr lang="en-US" sz="3200" dirty="0">
                <a:solidFill>
                  <a:srgbClr val="48B694"/>
                </a:solidFill>
              </a:rPr>
              <a:t>Computational Notebooks</a:t>
            </a:r>
            <a:endParaRPr lang="en-AT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C1F479-E188-4817-9341-A34BBE49EB9B}"/>
              </a:ext>
            </a:extLst>
          </p:cNvPr>
          <p:cNvSpPr txBox="1"/>
          <p:nvPr/>
        </p:nvSpPr>
        <p:spPr>
          <a:xfrm>
            <a:off x="4289242" y="856522"/>
            <a:ext cx="35130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12000" b="1" i="0" u="none" strike="noStrike" dirty="0">
                <a:solidFill>
                  <a:srgbClr val="66C2A5"/>
                </a:solidFill>
                <a:effectLst/>
                <a:latin typeface="Sacramento" panose="02000507000000020000" pitchFamily="2" charset="0"/>
              </a:rPr>
              <a:t>l</a:t>
            </a:r>
            <a:r>
              <a:rPr lang="de-AT" sz="12000" b="1" i="0" u="none" strike="noStrike" dirty="0">
                <a:solidFill>
                  <a:srgbClr val="FBE156"/>
                </a:solidFill>
                <a:effectLst/>
                <a:latin typeface="Sacramento" panose="02000507000000020000" pitchFamily="2" charset="0"/>
              </a:rPr>
              <a:t>oo</a:t>
            </a:r>
            <a:r>
              <a:rPr lang="de-AT" sz="12000" b="1" i="0" u="none" strike="noStrike" dirty="0">
                <a:solidFill>
                  <a:srgbClr val="66C2A5"/>
                </a:solidFill>
                <a:effectLst/>
                <a:latin typeface="Sacramento" panose="02000507000000020000" pitchFamily="2" charset="0"/>
              </a:rPr>
              <a:t>p</a:t>
            </a:r>
            <a:r>
              <a:rPr lang="de-AT" sz="12000" b="1" i="0" u="none" strike="noStrike" dirty="0">
                <a:solidFill>
                  <a:srgbClr val="F05268"/>
                </a:solidFill>
                <a:effectLst/>
                <a:latin typeface="Sacramento" panose="02000507000000020000" pitchFamily="2" charset="0"/>
              </a:rPr>
              <a:t>s</a:t>
            </a:r>
            <a:endParaRPr lang="en-AT" sz="120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B480D-58F1-4CA6-B842-01B93F9E3A1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856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91E57-4847-4EA2-9FF3-3F0169DBC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 Loop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366C2-3D00-4EBB-BD40-FB224B38C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b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b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/>
              <a:t>Rule et al., 2018</a:t>
            </a: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-US" i="1" dirty="0"/>
              <a:t>“Data analysis is an iterative and exploratory process of extracting insights from data”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i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i="1" dirty="0" err="1"/>
              <a:t>Alspaugh</a:t>
            </a:r>
            <a:r>
              <a:rPr lang="en-US" b="1" i="1" dirty="0"/>
              <a:t> et al. , 2019; </a:t>
            </a:r>
            <a:r>
              <a:rPr lang="en-US" b="1" i="1" dirty="0" err="1"/>
              <a:t>Pirolli</a:t>
            </a:r>
            <a:r>
              <a:rPr lang="en-US" b="1" i="1" dirty="0"/>
              <a:t> and Card, 2005</a:t>
            </a: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-US" i="1" dirty="0" err="1"/>
              <a:t>Pirolli</a:t>
            </a:r>
            <a:r>
              <a:rPr lang="en-US" i="1" dirty="0"/>
              <a:t> and Card described the process as an </a:t>
            </a:r>
            <a:r>
              <a:rPr lang="en-US" b="1" i="1" dirty="0"/>
              <a:t>information foraging loop</a:t>
            </a:r>
            <a:r>
              <a:rPr lang="en-US" i="1" dirty="0"/>
              <a:t> consisting of seeking, filtering, reading, and extracting information, and a </a:t>
            </a:r>
            <a:r>
              <a:rPr lang="en-US" b="1" i="1" dirty="0"/>
              <a:t>sensemaking loop </a:t>
            </a:r>
            <a:r>
              <a:rPr lang="en-US" i="1" dirty="0"/>
              <a:t>consisting of iterative development of a mental model that best fits the information seen to what was known before.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>
              <a:buNone/>
            </a:pPr>
            <a:endParaRPr lang="en-A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E27B9A-38E7-411B-B217-27E334EB648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1600" y="5606980"/>
            <a:ext cx="11138400" cy="529967"/>
          </a:xfrm>
        </p:spPr>
        <p:txBody>
          <a:bodyPr>
            <a:noAutofit/>
          </a:bodyPr>
          <a:lstStyle/>
          <a:p>
            <a:pPr marL="171450" indent="-1714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Rule, A., Tabard, A., &amp; </a:t>
            </a:r>
            <a:r>
              <a:rPr lang="en-US" dirty="0" err="1"/>
              <a:t>Hollan</a:t>
            </a:r>
            <a:r>
              <a:rPr lang="en-US" dirty="0"/>
              <a:t>, J. D. (2018, April). Exploration and explanation in computational notebooks. In Proceedings of the 2018 CHI Conference on Human Factors in Computing Systems (pp. 1-12).</a:t>
            </a:r>
          </a:p>
          <a:p>
            <a:pPr marL="171450" indent="-1714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Alspaugh</a:t>
            </a:r>
            <a:r>
              <a:rPr lang="en-US" dirty="0"/>
              <a:t>, S., </a:t>
            </a:r>
            <a:r>
              <a:rPr lang="en-US" dirty="0" err="1"/>
              <a:t>Zokaei</a:t>
            </a:r>
            <a:r>
              <a:rPr lang="en-US" dirty="0"/>
              <a:t>, N., Liu, A., Jin, C., &amp; Hearst, M. A. (2018). Futzing and moseying: Interviews with professional data analysts on exploration practices. IEEE Transactions on Visualization and Computer Graphics, 25(1), 22-31.</a:t>
            </a:r>
          </a:p>
          <a:p>
            <a:pPr marL="171450" indent="-1714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Pirolli</a:t>
            </a:r>
            <a:r>
              <a:rPr lang="en-US" dirty="0"/>
              <a:t>, P., &amp; Card, S. (2005). The sensemaking process and leverage points for analyst technology as identified through cognitive task analysis. In Proceedings of international conference on intelligence analysis (Vol. 5, pp. 2-4).</a:t>
            </a:r>
          </a:p>
          <a:p>
            <a:pPr marL="171450" indent="-1714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Crisan</a:t>
            </a:r>
            <a:r>
              <a:rPr lang="en-US" dirty="0"/>
              <a:t>, A., Fiore-</a:t>
            </a:r>
            <a:r>
              <a:rPr lang="en-US" dirty="0" err="1"/>
              <a:t>Gartland</a:t>
            </a:r>
            <a:r>
              <a:rPr lang="en-US" dirty="0"/>
              <a:t>, B., &amp; Tory, M. (2021). Passing the data baton: A retrospective analysis on data science work and workers. IEEE Transactions on Visualization and Computer Graphics, 27(2), 1860-1870.</a:t>
            </a:r>
          </a:p>
        </p:txBody>
      </p:sp>
      <p:pic>
        <p:nvPicPr>
          <p:cNvPr id="5" name="Google Shape;236;p40">
            <a:extLst>
              <a:ext uri="{FF2B5EF4-FFF2-40B4-BE49-F238E27FC236}">
                <a16:creationId xmlns:a16="http://schemas.microsoft.com/office/drawing/2014/main" id="{E8B483D0-5AD4-4EAD-86A4-B80E9965B80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5186" y="361118"/>
            <a:ext cx="6535214" cy="1971116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14300" dist="66675" dir="288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1F40546-4535-4BDF-8DDB-D1C46DD2E600}"/>
              </a:ext>
            </a:extLst>
          </p:cNvPr>
          <p:cNvSpPr txBox="1">
            <a:spLocks/>
          </p:cNvSpPr>
          <p:nvPr/>
        </p:nvSpPr>
        <p:spPr>
          <a:xfrm>
            <a:off x="6934201" y="2368109"/>
            <a:ext cx="3037186" cy="2781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None/>
              <a:defRPr sz="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2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Science Model - Image adapted from </a:t>
            </a:r>
            <a:r>
              <a:rPr lang="en-US" dirty="0" err="1"/>
              <a:t>Crisan</a:t>
            </a:r>
            <a:r>
              <a:rPr lang="en-US" dirty="0"/>
              <a:t> et al., 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A04FC2-878C-4F49-BEED-598A61D2A6CE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419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91E57-4847-4EA2-9FF3-3F0169DBC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Notebooks: A Popular Data Science Environment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366C2-3D00-4EBB-BD40-FB224B38C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00" y="1621585"/>
            <a:ext cx="6491908" cy="3523172"/>
          </a:xfrm>
        </p:spPr>
        <p:txBody>
          <a:bodyPr/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 err="1"/>
              <a:t>Crisan</a:t>
            </a:r>
            <a:r>
              <a:rPr lang="en-US" b="1" dirty="0"/>
              <a:t> et al., 2021</a:t>
            </a:r>
          </a:p>
          <a:p>
            <a:pPr marL="457200" indent="-342900">
              <a:spcBef>
                <a:spcPts val="600"/>
              </a:spcBef>
              <a:buSzPts val="1800"/>
              <a:buFont typeface="Arial" panose="020B0604020202020204" pitchFamily="34" charset="0"/>
              <a:buChar char="●"/>
            </a:pPr>
            <a:r>
              <a:rPr lang="en-US" i="1" dirty="0"/>
              <a:t>“Two of the studies [...] found a </a:t>
            </a:r>
            <a:r>
              <a:rPr lang="en-US" b="1" i="1" dirty="0"/>
              <a:t>clear preference among data scientists for notebook environments</a:t>
            </a:r>
            <a:r>
              <a:rPr lang="en-US" i="1" dirty="0"/>
              <a:t> [...].”</a:t>
            </a:r>
            <a:br>
              <a:rPr lang="en-US" i="1" dirty="0"/>
            </a:br>
            <a:endParaRPr lang="en-US" i="1" dirty="0"/>
          </a:p>
          <a:p>
            <a:pPr marL="114300" lvl="0" indent="0" algn="l" rtl="0">
              <a:spcBef>
                <a:spcPts val="600"/>
              </a:spcBef>
              <a:spcAft>
                <a:spcPts val="0"/>
              </a:spcAft>
              <a:buSzPts val="1800"/>
              <a:buNone/>
            </a:pPr>
            <a:br>
              <a:rPr lang="en-US" i="1" dirty="0"/>
            </a:br>
            <a:endParaRPr lang="en-US" i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E27B9A-38E7-411B-B217-27E334EB648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1600" y="5606980"/>
            <a:ext cx="11138400" cy="529967"/>
          </a:xfrm>
        </p:spPr>
        <p:txBody>
          <a:bodyPr>
            <a:noAutofit/>
          </a:bodyPr>
          <a:lstStyle/>
          <a:p>
            <a:pPr marL="171450" indent="-1714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Crisan</a:t>
            </a:r>
            <a:r>
              <a:rPr lang="en-US" dirty="0"/>
              <a:t>, A., Fiore-</a:t>
            </a:r>
            <a:r>
              <a:rPr lang="en-US" dirty="0" err="1"/>
              <a:t>Gartland</a:t>
            </a:r>
            <a:r>
              <a:rPr lang="en-US" dirty="0"/>
              <a:t>, B., &amp; Tory, M. (2021). Passing the data baton: A retrospective analysis on data science work and workers. </a:t>
            </a:r>
            <a:br>
              <a:rPr lang="en-US" dirty="0"/>
            </a:br>
            <a:r>
              <a:rPr lang="en-US" dirty="0"/>
              <a:t>IEEE Transactions on Visualization and Computer Graphics, 27(2), 1860-1870.</a:t>
            </a:r>
          </a:p>
          <a:p>
            <a:pPr marL="171450" indent="-1714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AT" dirty="0" err="1"/>
              <a:t>Psallidas</a:t>
            </a:r>
            <a:r>
              <a:rPr lang="de-AT" dirty="0"/>
              <a:t>, F., et al. (2022). Data Science Through </a:t>
            </a:r>
            <a:r>
              <a:rPr lang="de-AT" dirty="0" err="1"/>
              <a:t>the</a:t>
            </a:r>
            <a:r>
              <a:rPr lang="de-AT" dirty="0"/>
              <a:t> Looking Glass: Analysis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Millions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GitHub Notebooks and ML. NET Pipelines. </a:t>
            </a:r>
            <a:br>
              <a:rPr lang="de-AT" dirty="0"/>
            </a:br>
            <a:r>
              <a:rPr lang="de-AT" i="1" dirty="0"/>
              <a:t>ACM SIGMOD </a:t>
            </a:r>
            <a:r>
              <a:rPr lang="de-AT" i="1" dirty="0" err="1"/>
              <a:t>Record</a:t>
            </a:r>
            <a:r>
              <a:rPr lang="de-AT" dirty="0"/>
              <a:t>, </a:t>
            </a:r>
            <a:r>
              <a:rPr lang="de-AT" i="1" dirty="0"/>
              <a:t>51</a:t>
            </a:r>
            <a:r>
              <a:rPr lang="de-AT" dirty="0"/>
              <a:t>(2), 30-37.</a:t>
            </a:r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476EE3C-0135-4F65-B4AF-7C2339B10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7788" y="1472829"/>
            <a:ext cx="3161083" cy="422732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B0C2B5B-033B-4293-BCD7-B66C692C3F3D}"/>
              </a:ext>
            </a:extLst>
          </p:cNvPr>
          <p:cNvSpPr txBox="1">
            <a:spLocks/>
          </p:cNvSpPr>
          <p:nvPr/>
        </p:nvSpPr>
        <p:spPr>
          <a:xfrm>
            <a:off x="8518299" y="5700150"/>
            <a:ext cx="2020059" cy="2781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None/>
              <a:defRPr sz="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2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Charts based on </a:t>
            </a:r>
            <a:r>
              <a:rPr lang="de-AT" dirty="0" err="1"/>
              <a:t>Psallidas</a:t>
            </a:r>
            <a:r>
              <a:rPr lang="de-AT" dirty="0"/>
              <a:t> et</a:t>
            </a:r>
            <a:r>
              <a:rPr lang="en-US" dirty="0"/>
              <a:t> al., 2022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F689FF5-393A-4BD8-8B4E-DC35139ADA1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5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91E57-4847-4EA2-9FF3-3F0169DBC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Notebooks: A Popular Data Science Environment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366C2-3D00-4EBB-BD40-FB224B38C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00" y="1621585"/>
            <a:ext cx="6491908" cy="3523172"/>
          </a:xfrm>
        </p:spPr>
        <p:txBody>
          <a:bodyPr/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 err="1"/>
              <a:t>Crisan</a:t>
            </a:r>
            <a:r>
              <a:rPr lang="en-US" b="1" dirty="0"/>
              <a:t> et al., 2021</a:t>
            </a:r>
          </a:p>
          <a:p>
            <a:pPr marL="457200" indent="-342900">
              <a:spcBef>
                <a:spcPts val="600"/>
              </a:spcBef>
              <a:buSzPts val="1800"/>
              <a:buFont typeface="Arial" panose="020B0604020202020204" pitchFamily="34" charset="0"/>
              <a:buChar char="●"/>
            </a:pPr>
            <a:r>
              <a:rPr lang="en-US" i="1" dirty="0"/>
              <a:t>“Two of the studies [...] found a </a:t>
            </a:r>
            <a:r>
              <a:rPr lang="en-US" b="1" i="1" dirty="0"/>
              <a:t>clear preference among data scientists for notebook environments</a:t>
            </a:r>
            <a:r>
              <a:rPr lang="en-US" i="1" dirty="0"/>
              <a:t> [...].”</a:t>
            </a:r>
            <a:br>
              <a:rPr lang="en-US" i="1" dirty="0"/>
            </a:br>
            <a:endParaRPr lang="en-US" i="1" dirty="0"/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-US" i="1" dirty="0"/>
              <a:t>“</a:t>
            </a:r>
            <a:r>
              <a:rPr lang="en-US" b="1" i="1" dirty="0"/>
              <a:t>Prior studies advocate for such [computational] notebooks to support reproducible workflows</a:t>
            </a:r>
            <a:r>
              <a:rPr lang="en-US" i="1" dirty="0"/>
              <a:t> not only amongst groups of data scientists but for the individual data scientist as well.”</a:t>
            </a:r>
            <a:br>
              <a:rPr lang="en-US" i="1" dirty="0"/>
            </a:br>
            <a:endParaRPr lang="en-US" i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E27B9A-38E7-411B-B217-27E334EB648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1600" y="5606980"/>
            <a:ext cx="11138400" cy="529967"/>
          </a:xfrm>
        </p:spPr>
        <p:txBody>
          <a:bodyPr>
            <a:noAutofit/>
          </a:bodyPr>
          <a:lstStyle/>
          <a:p>
            <a:pPr marL="171450" indent="-1714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Crisan</a:t>
            </a:r>
            <a:r>
              <a:rPr lang="en-US" dirty="0"/>
              <a:t>, A., Fiore-</a:t>
            </a:r>
            <a:r>
              <a:rPr lang="en-US" dirty="0" err="1"/>
              <a:t>Gartland</a:t>
            </a:r>
            <a:r>
              <a:rPr lang="en-US" dirty="0"/>
              <a:t>, B., &amp; Tory, M. (2021). Passing the data baton: A retrospective analysis on data science work and workers. </a:t>
            </a:r>
            <a:br>
              <a:rPr lang="en-US" dirty="0"/>
            </a:br>
            <a:r>
              <a:rPr lang="en-US" dirty="0"/>
              <a:t>IEEE Transactions on Visualization and Computer Graphics, 27(2), 1860-1870.</a:t>
            </a:r>
          </a:p>
          <a:p>
            <a:pPr marL="171450" indent="-1714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AT" dirty="0" err="1"/>
              <a:t>Psallidas</a:t>
            </a:r>
            <a:r>
              <a:rPr lang="de-AT" dirty="0"/>
              <a:t>, F., et al. (2022). Data Science Through </a:t>
            </a:r>
            <a:r>
              <a:rPr lang="de-AT" dirty="0" err="1"/>
              <a:t>the</a:t>
            </a:r>
            <a:r>
              <a:rPr lang="de-AT" dirty="0"/>
              <a:t> Looking Glass: Analysis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Millions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GitHub Notebooks and ML. NET Pipelines. </a:t>
            </a:r>
            <a:br>
              <a:rPr lang="de-AT" dirty="0"/>
            </a:br>
            <a:r>
              <a:rPr lang="de-AT" i="1" dirty="0"/>
              <a:t>ACM SIGMOD </a:t>
            </a:r>
            <a:r>
              <a:rPr lang="de-AT" i="1" dirty="0" err="1"/>
              <a:t>Record</a:t>
            </a:r>
            <a:r>
              <a:rPr lang="de-AT" dirty="0"/>
              <a:t>, </a:t>
            </a:r>
            <a:r>
              <a:rPr lang="de-AT" i="1" dirty="0"/>
              <a:t>51</a:t>
            </a:r>
            <a:r>
              <a:rPr lang="de-AT" dirty="0"/>
              <a:t>(2), 30-37.</a:t>
            </a:r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476EE3C-0135-4F65-B4AF-7C2339B10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7788" y="1472829"/>
            <a:ext cx="3161083" cy="422732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B0C2B5B-033B-4293-BCD7-B66C692C3F3D}"/>
              </a:ext>
            </a:extLst>
          </p:cNvPr>
          <p:cNvSpPr txBox="1">
            <a:spLocks/>
          </p:cNvSpPr>
          <p:nvPr/>
        </p:nvSpPr>
        <p:spPr>
          <a:xfrm>
            <a:off x="8518299" y="5700150"/>
            <a:ext cx="2020059" cy="2781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None/>
              <a:defRPr sz="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110000"/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200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SzPct val="65000"/>
              <a:buFont typeface="Wingdings 2" panose="05020102010507070707" pitchFamily="18" charset="2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Charts based on </a:t>
            </a:r>
            <a:r>
              <a:rPr lang="de-AT" dirty="0" err="1"/>
              <a:t>Psallidas</a:t>
            </a:r>
            <a:r>
              <a:rPr lang="de-AT" dirty="0"/>
              <a:t> et</a:t>
            </a:r>
            <a:r>
              <a:rPr lang="en-US" dirty="0"/>
              <a:t> al., 2022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F689FF5-393A-4BD8-8B4E-DC35139ADA1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843847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Custom 1">
      <a:dk1>
        <a:srgbClr val="000000"/>
      </a:dk1>
      <a:lt1>
        <a:sysClr val="window" lastClr="FFFFFF"/>
      </a:lt1>
      <a:dk2>
        <a:srgbClr val="9C477B"/>
      </a:dk2>
      <a:lt2>
        <a:srgbClr val="BBD032"/>
      </a:lt2>
      <a:accent1>
        <a:srgbClr val="808288"/>
      </a:accent1>
      <a:accent2>
        <a:srgbClr val="046E98"/>
      </a:accent2>
      <a:accent3>
        <a:srgbClr val="5CCFCB"/>
      </a:accent3>
      <a:accent4>
        <a:srgbClr val="4CAC4E"/>
      </a:accent4>
      <a:accent5>
        <a:srgbClr val="E73729"/>
      </a:accent5>
      <a:accent6>
        <a:srgbClr val="FBBA00"/>
      </a:accent6>
      <a:hlink>
        <a:srgbClr val="66C2A5"/>
      </a:hlink>
      <a:folHlink>
        <a:srgbClr val="954F72"/>
      </a:folHlink>
    </a:clrScheme>
    <a:fontScheme name="JKU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KU_presentation_EN_16_9_2020_01.pptx" id="{1F9F756A-371E-45F1-99F1-B1047E9DC74E}" vid="{0C0BC274-55BD-4327-A43F-AC325799A0B8}"/>
    </a:ext>
  </a:extLst>
</a:theme>
</file>

<file path=ppt/theme/theme2.xml><?xml version="1.0" encoding="utf-8"?>
<a:theme xmlns:a="http://schemas.openxmlformats.org/drawingml/2006/main" name="Office Theme">
  <a:themeElements>
    <a:clrScheme name="JKU">
      <a:dk1>
        <a:srgbClr val="000000"/>
      </a:dk1>
      <a:lt1>
        <a:sysClr val="window" lastClr="FFFFFF"/>
      </a:lt1>
      <a:dk2>
        <a:srgbClr val="8A386C"/>
      </a:dk2>
      <a:lt2>
        <a:srgbClr val="AECB30"/>
      </a:lt2>
      <a:accent1>
        <a:srgbClr val="59636C"/>
      </a:accent1>
      <a:accent2>
        <a:srgbClr val="0081BE"/>
      </a:accent2>
      <a:accent3>
        <a:srgbClr val="72D2E8"/>
      </a:accent3>
      <a:accent4>
        <a:srgbClr val="47B44E"/>
      </a:accent4>
      <a:accent5>
        <a:srgbClr val="E74824"/>
      </a:accent5>
      <a:accent6>
        <a:srgbClr val="F9A900"/>
      </a:accent6>
      <a:hlink>
        <a:srgbClr val="0563C1"/>
      </a:hlink>
      <a:folHlink>
        <a:srgbClr val="954F72"/>
      </a:folHlink>
    </a:clrScheme>
    <a:fontScheme name="JKU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JKU">
      <a:dk1>
        <a:srgbClr val="000000"/>
      </a:dk1>
      <a:lt1>
        <a:sysClr val="window" lastClr="FFFFFF"/>
      </a:lt1>
      <a:dk2>
        <a:srgbClr val="8A386C"/>
      </a:dk2>
      <a:lt2>
        <a:srgbClr val="AECB30"/>
      </a:lt2>
      <a:accent1>
        <a:srgbClr val="59636C"/>
      </a:accent1>
      <a:accent2>
        <a:srgbClr val="0081BE"/>
      </a:accent2>
      <a:accent3>
        <a:srgbClr val="72D2E8"/>
      </a:accent3>
      <a:accent4>
        <a:srgbClr val="47B44E"/>
      </a:accent4>
      <a:accent5>
        <a:srgbClr val="E74824"/>
      </a:accent5>
      <a:accent6>
        <a:srgbClr val="F9A900"/>
      </a:accent6>
      <a:hlink>
        <a:srgbClr val="0563C1"/>
      </a:hlink>
      <a:folHlink>
        <a:srgbClr val="954F72"/>
      </a:folHlink>
    </a:clrScheme>
    <a:fontScheme name="JKU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JKU_presentation_EN_16_9_2020_01</Template>
  <TotalTime>0</TotalTime>
  <Words>2732</Words>
  <Application>Microsoft Office PowerPoint</Application>
  <PresentationFormat>Widescreen</PresentationFormat>
  <Paragraphs>522</Paragraphs>
  <Slides>45</Slides>
  <Notes>38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Arial</vt:lpstr>
      <vt:lpstr>Arial Black</vt:lpstr>
      <vt:lpstr>Courier New</vt:lpstr>
      <vt:lpstr>Fira Code SemiBold</vt:lpstr>
      <vt:lpstr>Lato</vt:lpstr>
      <vt:lpstr>Montserrat</vt:lpstr>
      <vt:lpstr>Sacramento</vt:lpstr>
      <vt:lpstr>Verdana</vt:lpstr>
      <vt:lpstr>Wingdings</vt:lpstr>
      <vt:lpstr>Wingdings 2</vt:lpstr>
      <vt:lpstr>Larissa</vt:lpstr>
      <vt:lpstr>PowerPoint Presentation</vt:lpstr>
      <vt:lpstr>About Me</vt:lpstr>
      <vt:lpstr>Leveraging Provenance and Visualization  to Support Exploratory Data Analysis  in Computational Notebooks</vt:lpstr>
      <vt:lpstr>Notebooks &amp; Problems</vt:lpstr>
      <vt:lpstr>Pizza</vt:lpstr>
      <vt:lpstr>PowerPoint Presentation</vt:lpstr>
      <vt:lpstr>Data Analysis Loop</vt:lpstr>
      <vt:lpstr>Notebooks: A Popular Data Science Environment</vt:lpstr>
      <vt:lpstr>Notebooks: A Popular Data Science Environment</vt:lpstr>
      <vt:lpstr>Reproduceable, but:</vt:lpstr>
      <vt:lpstr>PowerPoint Presentation</vt:lpstr>
      <vt:lpstr>PowerPoint Presentation</vt:lpstr>
      <vt:lpstr>Provenance - What is tracked?</vt:lpstr>
      <vt:lpstr>Provenance to Notebook Difference</vt:lpstr>
      <vt:lpstr>Aggregation of Changes</vt:lpstr>
      <vt:lpstr>Aggregation of Changes</vt:lpstr>
      <vt:lpstr>Aggregation Motivation</vt:lpstr>
      <vt:lpstr>Aggregation Motivation</vt:lpstr>
      <vt:lpstr>Comparison</vt:lpstr>
      <vt:lpstr>PowerPoint Presentation</vt:lpstr>
      <vt:lpstr>Notebook Difference Visualization</vt:lpstr>
      <vt:lpstr>Notebook Difference Visualization – Cell History</vt:lpstr>
      <vt:lpstr>Compact Notebook History</vt:lpstr>
      <vt:lpstr>Compact Notebook History</vt:lpstr>
      <vt:lpstr>Notebook Histories</vt:lpstr>
      <vt:lpstr>Notebook History</vt:lpstr>
      <vt:lpstr>Cell Diffs: Cell Types &amp; Content</vt:lpstr>
      <vt:lpstr>Cell Diff: Code &amp; Plain Text</vt:lpstr>
      <vt:lpstr>Cell Diff: Code &amp; Rich Text</vt:lpstr>
      <vt:lpstr>Cell Diff: Tabular Data</vt:lpstr>
      <vt:lpstr>Cell Diff: Visualization   Side-by-Side Diff</vt:lpstr>
      <vt:lpstr>Cell Diff: Visualization    Unified Diff</vt:lpstr>
      <vt:lpstr>Cell Diff: Visualization - Process</vt:lpstr>
      <vt:lpstr>Cell Diff: Visualization - Process</vt:lpstr>
      <vt:lpstr>Cell Diff: Visualization - Process</vt:lpstr>
      <vt:lpstr>Cell Diff: Visualization - Process</vt:lpstr>
      <vt:lpstr>Cell Diff: Visualization - Process</vt:lpstr>
      <vt:lpstr>Cell Diff: Visualization - Process</vt:lpstr>
      <vt:lpstr>Cell Diff: Visualization - Process</vt:lpstr>
      <vt:lpstr>Cell Diff: Visualization - Process</vt:lpstr>
      <vt:lpstr>Python Visualization Landscape</vt:lpstr>
      <vt:lpstr>Provenance of Interactive Vis: Persist</vt:lpstr>
      <vt:lpstr>Evaluation</vt:lpstr>
      <vt:lpstr>Evaluation</vt:lpstr>
      <vt:lpstr>loops</vt:lpstr>
    </vt:vector>
  </TitlesOfParts>
  <Company>JKU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Klaus Eckelt</dc:creator>
  <cp:lastModifiedBy>Klaus Eckelt</cp:lastModifiedBy>
  <cp:revision>73</cp:revision>
  <cp:lastPrinted>2015-10-19T12:36:16Z</cp:lastPrinted>
  <dcterms:created xsi:type="dcterms:W3CDTF">2024-01-29T09:33:30Z</dcterms:created>
  <dcterms:modified xsi:type="dcterms:W3CDTF">2024-02-06T09:08:46Z</dcterms:modified>
</cp:coreProperties>
</file>